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296" r:id="rId3"/>
    <p:sldId id="297" r:id="rId4"/>
    <p:sldId id="298" r:id="rId5"/>
    <p:sldId id="300" r:id="rId6"/>
    <p:sldId id="299" r:id="rId7"/>
    <p:sldId id="301" r:id="rId8"/>
    <p:sldId id="302" r:id="rId9"/>
    <p:sldId id="303" r:id="rId10"/>
    <p:sldId id="304" r:id="rId11"/>
    <p:sldId id="305" r:id="rId12"/>
    <p:sldId id="306" r:id="rId13"/>
    <p:sldId id="307" r:id="rId14"/>
    <p:sldId id="308" r:id="rId15"/>
    <p:sldId id="309" r:id="rId16"/>
    <p:sldId id="311" r:id="rId17"/>
    <p:sldId id="315" r:id="rId18"/>
    <p:sldId id="312" r:id="rId19"/>
    <p:sldId id="313" r:id="rId20"/>
    <p:sldId id="316" r:id="rId21"/>
    <p:sldId id="318" r:id="rId22"/>
    <p:sldId id="319" r:id="rId23"/>
    <p:sldId id="322" r:id="rId24"/>
    <p:sldId id="324" r:id="rId25"/>
    <p:sldId id="325" r:id="rId26"/>
    <p:sldId id="326" r:id="rId27"/>
    <p:sldId id="327" r:id="rId28"/>
    <p:sldId id="328" r:id="rId29"/>
    <p:sldId id="268" r:id="rId30"/>
    <p:sldId id="323" r:id="rId31"/>
    <p:sldId id="329" r:id="rId32"/>
    <p:sldId id="330" r:id="rId33"/>
    <p:sldId id="332" r:id="rId34"/>
    <p:sldId id="333" r:id="rId35"/>
    <p:sldId id="335" r:id="rId36"/>
    <p:sldId id="336" r:id="rId37"/>
    <p:sldId id="338" r:id="rId38"/>
    <p:sldId id="339" r:id="rId39"/>
    <p:sldId id="340" r:id="rId40"/>
    <p:sldId id="341" r:id="rId41"/>
    <p:sldId id="258" r:id="rId42"/>
    <p:sldId id="280"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Helvetica Neue" panose="020B0604020202020204" charset="0"/>
      <p:bold r:id="rId49"/>
    </p:embeddedFont>
    <p:embeddedFont>
      <p:font typeface="Montserrat" panose="00000500000000000000" pitchFamily="2" charset="0"/>
      <p:regular r:id="rId50"/>
      <p:bold r:id="rId51"/>
    </p:embeddedFont>
    <p:embeddedFont>
      <p:font typeface="Roboto Slab" panose="020B0604020202020204" charset="0"/>
      <p:regular r:id="rId52"/>
      <p:bold r:id="rId53"/>
    </p:embeddedFont>
    <p:embeddedFont>
      <p:font typeface="Source Sans Pro" panose="020B0503030403020204" pitchFamily="34" charset="0"/>
      <p:regular r:id="rId54"/>
      <p:bold r:id="rId55"/>
      <p:italic r:id="rId56"/>
      <p:boldItalic r:id="rId57"/>
    </p:embeddedFont>
    <p:embeddedFont>
      <p:font typeface="Staatliches"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63535" autoAdjust="0"/>
  </p:normalViewPr>
  <p:slideViewPr>
    <p:cSldViewPr snapToGrid="0">
      <p:cViewPr varScale="1">
        <p:scale>
          <a:sx n="96" d="100"/>
          <a:sy n="96" d="100"/>
        </p:scale>
        <p:origin x="19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2T16:43:08.397"/>
    </inkml:context>
    <inkml:brush xml:id="br0">
      <inkml:brushProperty name="width" value="0.05" units="cm"/>
      <inkml:brushProperty name="height" value="0.05" units="cm"/>
      <inkml:brushProperty name="ignorePressure" value="1"/>
    </inkml:brush>
  </inkml:definitions>
  <inkml:trace contextRef="#ctx0" brushRef="#br0">0 1,'8743'0,"-8729"0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2T16:43:23.365"/>
    </inkml:context>
    <inkml:brush xml:id="br0">
      <inkml:brushProperty name="width" value="0.05" units="cm"/>
      <inkml:brushProperty name="height" value="0.05" units="cm"/>
      <inkml:brushProperty name="ignorePressure" value="1"/>
    </inkml:brush>
  </inkml:definitions>
  <inkml:trace contextRef="#ctx0" brushRef="#br0">0 0,'7969'0,"-7951"0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2T16:43:26.914"/>
    </inkml:context>
    <inkml:brush xml:id="br0">
      <inkml:brushProperty name="width" value="0.05" units="cm"/>
      <inkml:brushProperty name="height" value="0.05" units="cm"/>
      <inkml:brushProperty name="ignorePressure" value="1"/>
    </inkml:brush>
  </inkml:definitions>
  <inkml:trace contextRef="#ctx0" brushRef="#br0">1 0,'694'0,"-674"0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2T16:43:39.777"/>
    </inkml:context>
    <inkml:brush xml:id="br0">
      <inkml:brushProperty name="width" value="0.05" units="cm"/>
      <inkml:brushProperty name="height" value="0.05" units="cm"/>
      <inkml:brushProperty name="ignorePressure" value="1"/>
    </inkml:brush>
  </inkml:definitions>
  <inkml:trace contextRef="#ctx0" brushRef="#br0">0 1,'7958'0,"-7944"0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2T16:44:03.732"/>
    </inkml:context>
    <inkml:brush xml:id="br0">
      <inkml:brushProperty name="width" value="0.05" units="cm"/>
      <inkml:brushProperty name="height" value="0.05" units="cm"/>
      <inkml:brushProperty name="ignorePressure" value="1"/>
    </inkml:brush>
  </inkml:definitions>
  <inkml:trace contextRef="#ctx0" brushRef="#br0">1 1,'743'0,"-786"0,22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 projet nous allons voir comment réaliser un modèle de </a:t>
            </a:r>
            <a:r>
              <a:rPr lang="fr-FR" dirty="0" err="1"/>
              <a:t>scoring</a:t>
            </a:r>
            <a:r>
              <a:rPr lang="fr-FR" dirty="0"/>
              <a:t> pour l’entreprise « Prêt à dépenser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Il existe trois types de </a:t>
            </a:r>
            <a:r>
              <a:rPr lang="fr-FR" dirty="0" err="1"/>
              <a:t>features</a:t>
            </a:r>
            <a:r>
              <a:rPr lang="fr-FR" dirty="0"/>
              <a:t> que nous devons identifier :</a:t>
            </a:r>
          </a:p>
          <a:p>
            <a:pPr marL="139700" indent="0">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a:t>
            </a:r>
            <a:r>
              <a:rPr lang="fr-FR" dirty="0" err="1"/>
              <a:t>features</a:t>
            </a:r>
            <a:r>
              <a:rPr lang="fr-FR" dirty="0"/>
              <a:t> booléennes qui prennent les valeurs VRAI ou FAUX et qui seront converti en 0 et 1.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données numériques pour lesquelles une normalisation sera appliquée, que nous verrons plus tard.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Et les données de type catégorielle qui seront encodées afin qu’elles puissent être interprétées par l’algorithme.</a:t>
            </a:r>
          </a:p>
        </p:txBody>
      </p:sp>
    </p:spTree>
    <p:extLst>
      <p:ext uri="{BB962C8B-B14F-4D97-AF65-F5344CB8AC3E}">
        <p14:creationId xmlns:p14="http://schemas.microsoft.com/office/powerpoint/2010/main" val="55778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En ce qui concerne les valeurs manquantes, voici un tableau avec le nom de la </a:t>
            </a:r>
            <a:r>
              <a:rPr lang="fr-FR" dirty="0" err="1"/>
              <a:t>feature</a:t>
            </a:r>
            <a:r>
              <a:rPr lang="fr-FR" dirty="0"/>
              <a:t> à gauche et son pourcentage de valeurs manquantes à droite.</a:t>
            </a:r>
          </a:p>
          <a:p>
            <a:pPr marL="139700" indent="0">
              <a:buNone/>
            </a:pPr>
            <a:endParaRPr lang="fr-FR" dirty="0"/>
          </a:p>
          <a:p>
            <a:pPr marL="139700" indent="0">
              <a:buNone/>
            </a:pPr>
            <a:r>
              <a:rPr lang="fr-FR" dirty="0"/>
              <a:t>On observe qu’il y a énormément de </a:t>
            </a:r>
            <a:r>
              <a:rPr lang="fr-FR" dirty="0" err="1"/>
              <a:t>features</a:t>
            </a:r>
            <a:r>
              <a:rPr lang="fr-FR" dirty="0"/>
              <a:t> dont les valeurs manquantes dépassent les 50%</a:t>
            </a:r>
          </a:p>
          <a:p>
            <a:pPr marL="139700" indent="0">
              <a:buNone/>
            </a:pPr>
            <a:endParaRPr lang="fr-FR" dirty="0"/>
          </a:p>
          <a:p>
            <a:pPr marL="139700" indent="0">
              <a:buNone/>
            </a:pPr>
            <a:r>
              <a:rPr lang="fr-FR" dirty="0"/>
              <a:t>Le manque de donnée peut s’expliquer par différentes raisons :</a:t>
            </a:r>
          </a:p>
          <a:p>
            <a:pPr marL="457200" indent="-317500">
              <a:buFontTx/>
              <a:buChar char="-"/>
            </a:pPr>
            <a:r>
              <a:rPr lang="fr-FR" dirty="0"/>
              <a:t>Il est possible qu’un formulaire n’ai été que partiellement rempli</a:t>
            </a:r>
          </a:p>
          <a:p>
            <a:pPr marL="457200" indent="-317500">
              <a:buFontTx/>
              <a:buChar char="-"/>
            </a:pPr>
            <a:r>
              <a:rPr lang="fr-FR" dirty="0"/>
              <a:t>Qu’il y ai eu un problème lors de l’entrée des données, ou autre</a:t>
            </a:r>
          </a:p>
          <a:p>
            <a:pPr marL="457200" indent="-317500">
              <a:buFontTx/>
              <a:buChar char="-"/>
            </a:pPr>
            <a:endParaRPr lang="fr-FR" dirty="0"/>
          </a:p>
          <a:p>
            <a:pPr marL="139700" indent="0">
              <a:buFontTx/>
              <a:buNone/>
            </a:pPr>
            <a:r>
              <a:rPr lang="fr-FR" dirty="0"/>
              <a:t>Nous verrons dans la partie qui y sera consacré comment remédier aux valeurs manquantes.</a:t>
            </a:r>
          </a:p>
          <a:p>
            <a:pPr marL="457200" indent="-317500">
              <a:buFontTx/>
              <a:buChar char="-"/>
            </a:pPr>
            <a:endParaRPr lang="fr-FR" dirty="0"/>
          </a:p>
          <a:p>
            <a:pPr marL="139700" indent="0">
              <a:buFontTx/>
              <a:buNone/>
            </a:pPr>
            <a:endParaRPr lang="fr-FR" dirty="0"/>
          </a:p>
        </p:txBody>
      </p:sp>
    </p:spTree>
    <p:extLst>
      <p:ext uri="{BB962C8B-B14F-4D97-AF65-F5344CB8AC3E}">
        <p14:creationId xmlns:p14="http://schemas.microsoft.com/office/powerpoint/2010/main" val="3357544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avons présenté les données, nous pouvons passer à une analyse des données.</a:t>
            </a:r>
            <a:endParaRPr dirty="0"/>
          </a:p>
        </p:txBody>
      </p:sp>
    </p:spTree>
    <p:extLst>
      <p:ext uri="{BB962C8B-B14F-4D97-AF65-F5344CB8AC3E}">
        <p14:creationId xmlns:p14="http://schemas.microsoft.com/office/powerpoint/2010/main" val="149022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Ce graphique représente la distribution du montant des crédits accordés. L’unité sur l’axe des abscisses et en million.</a:t>
            </a:r>
          </a:p>
          <a:p>
            <a:pPr marL="139700" indent="0">
              <a:buNone/>
            </a:pPr>
            <a:r>
              <a:rPr lang="fr-FR" dirty="0"/>
              <a:t>On peut observer que la majore partie de la distribution se situe entre 200 000 et 500 000. Passé 1 million, la courbe commence à s’aplatir et on a un maximum qui a va jusqu’à un montant de 4 millions.</a:t>
            </a:r>
          </a:p>
        </p:txBody>
      </p:sp>
    </p:spTree>
    <p:extLst>
      <p:ext uri="{BB962C8B-B14F-4D97-AF65-F5344CB8AC3E}">
        <p14:creationId xmlns:p14="http://schemas.microsoft.com/office/powerpoint/2010/main" val="360133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Voici un diagramme circulaire qui représente la proportion des crédits qui ont été remboursé ou non.</a:t>
            </a:r>
          </a:p>
          <a:p>
            <a:pPr marL="139700" indent="0">
              <a:buNone/>
            </a:pPr>
            <a:endParaRPr lang="fr-FR" dirty="0"/>
          </a:p>
          <a:p>
            <a:pPr marL="139700" indent="0">
              <a:buNone/>
            </a:pPr>
            <a:r>
              <a:rPr lang="fr-FR" dirty="0"/>
              <a:t>Pour rappel, 0 (en orange) signifie que le crédit a été remboursé et 1 (en bleu) signifie que le client a rencontré des difficultés à rembourser son crédit.</a:t>
            </a:r>
          </a:p>
          <a:p>
            <a:pPr marL="139700" indent="0">
              <a:buNone/>
            </a:pPr>
            <a:endParaRPr lang="fr-FR" dirty="0"/>
          </a:p>
          <a:p>
            <a:pPr marL="139700" indent="0">
              <a:buNone/>
            </a:pPr>
            <a:r>
              <a:rPr lang="fr-FR" dirty="0"/>
              <a:t>On observe une grande disparité entre les deux classes. Ceux qui ont remboursé leur crédit représentent 92% contre seulement 8% pour les non remboursés.</a:t>
            </a:r>
          </a:p>
          <a:p>
            <a:pPr marL="139700" indent="0">
              <a:buNone/>
            </a:pPr>
            <a:endParaRPr lang="fr-FR" dirty="0"/>
          </a:p>
          <a:p>
            <a:pPr marL="139700" indent="0">
              <a:buNone/>
            </a:pPr>
            <a:r>
              <a:rPr lang="fr-FR" dirty="0"/>
              <a:t>C’est là où réside tout le challenge de ce projet et nous verrons comment aborder ce déséquilibre un peu plus tard.</a:t>
            </a:r>
          </a:p>
        </p:txBody>
      </p:sp>
    </p:spTree>
    <p:extLst>
      <p:ext uri="{BB962C8B-B14F-4D97-AF65-F5344CB8AC3E}">
        <p14:creationId xmlns:p14="http://schemas.microsoft.com/office/powerpoint/2010/main" val="311919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On a ici une analyse intéressante de la moyenne du score de si le crédit a été remboursé ou non selon le sexe de la personne. Plus on se rapproche de zéro, plus cela signifie que le crédit est susceptible d’être remboursé.</a:t>
            </a:r>
          </a:p>
          <a:p>
            <a:pPr marL="139700" indent="0">
              <a:buNone/>
            </a:pPr>
            <a:r>
              <a:rPr lang="fr-FR" dirty="0"/>
              <a:t>Les femmes ont l’air d’être les plus susceptible de rembourser le crédit plutôt que les hommes.</a:t>
            </a:r>
          </a:p>
          <a:p>
            <a:pPr marL="139700" indent="0">
              <a:buNone/>
            </a:pPr>
            <a:r>
              <a:rPr lang="fr-FR" dirty="0"/>
              <a:t>Cette analyse est intéressante car elle montre qu’il pourrait y avoir des </a:t>
            </a:r>
            <a:r>
              <a:rPr lang="fr-FR" dirty="0" err="1"/>
              <a:t>features</a:t>
            </a:r>
            <a:r>
              <a:rPr lang="fr-FR" dirty="0"/>
              <a:t> discriminantes dans le jeu de données. Selon la décision de la société il serait probable que de telle </a:t>
            </a:r>
            <a:r>
              <a:rPr lang="fr-FR" dirty="0" err="1"/>
              <a:t>feature</a:t>
            </a:r>
            <a:r>
              <a:rPr lang="fr-FR" dirty="0"/>
              <a:t> ne soit pas pris en compte dans l’entraînement du modèle.</a:t>
            </a:r>
          </a:p>
        </p:txBody>
      </p:sp>
    </p:spTree>
    <p:extLst>
      <p:ext uri="{BB962C8B-B14F-4D97-AF65-F5344CB8AC3E}">
        <p14:creationId xmlns:p14="http://schemas.microsoft.com/office/powerpoint/2010/main" val="295719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maintenant passer au traitement des données, qui est une étape très importante. Cette étape permettra à l’algorithme de pouvoir interpréter les données de manière adéquate.</a:t>
            </a:r>
          </a:p>
        </p:txBody>
      </p:sp>
    </p:spTree>
    <p:extLst>
      <p:ext uri="{BB962C8B-B14F-4D97-AF65-F5344CB8AC3E}">
        <p14:creationId xmlns:p14="http://schemas.microsoft.com/office/powerpoint/2010/main" val="2407339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bf1dbd1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bf1dbd1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process de préparation des données à l’entraînement s’effectue en plusieurs étapes. Comme nous l’avons vu précédemment avec les types de </a:t>
            </a:r>
            <a:r>
              <a:rPr lang="fr-FR" dirty="0" err="1"/>
              <a:t>feature</a:t>
            </a:r>
            <a:r>
              <a:rPr lang="fr-FR" dirty="0"/>
              <a:t>, les </a:t>
            </a:r>
            <a:r>
              <a:rPr lang="fr-FR" dirty="0" err="1"/>
              <a:t>features</a:t>
            </a:r>
            <a:r>
              <a:rPr lang="fr-FR" dirty="0"/>
              <a:t> catégorielles </a:t>
            </a:r>
            <a:r>
              <a:rPr lang="fr-FR" dirty="0" err="1"/>
              <a:t>nécéssitent</a:t>
            </a:r>
            <a:r>
              <a:rPr lang="fr-FR" dirty="0"/>
              <a:t> d’être encodées.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type d’encodage choisis a été le </a:t>
            </a:r>
            <a:r>
              <a:rPr lang="fr-FR" dirty="0" err="1"/>
              <a:t>OneHotEncoding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fois les données encodées, nous pouvons passer à l’imputation des valeurs manquantes.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fois les valeurs manquantes remplacées, nous pourrons passer à la séparation du jeu de donnée en set d’entraînement et en set de test.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effectuons la normalisation après la séparation car la normalisation s’effectue uniquement sur le set d’entraînement afin d’éviter la </a:t>
            </a:r>
            <a:r>
              <a:rPr lang="fr-FR" b="0" i="0" dirty="0">
                <a:effectLst/>
                <a:latin typeface="Montserrat" panose="00000500000000000000" pitchFamily="2" charset="0"/>
              </a:rPr>
              <a:t>fuite d’information entre les deux jeux de données.</a:t>
            </a: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Nous allons maintenant expliquer chaque étape un peu plus en détail.</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9640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lgn="l">
              <a:buNone/>
            </a:pPr>
            <a:r>
              <a:rPr lang="fr-FR" dirty="0"/>
              <a:t>Presque tous les ensembles de données comprennent des informations de type catégorique. Il peut s’agir de couleurs, de tailles, de groupes, etc. </a:t>
            </a:r>
          </a:p>
          <a:p>
            <a:pPr marL="158750" indent="0" algn="l">
              <a:buNone/>
            </a:pPr>
            <a:r>
              <a:rPr lang="fr-FR" dirty="0"/>
              <a:t>Mais pour que les données puissent être modélisées avec des algorithmes d’apprentissage automatique, les catégories doivent être converties en valeurs numériques.</a:t>
            </a:r>
          </a:p>
          <a:p>
            <a:pPr marL="158750" indent="0" algn="l">
              <a:buNone/>
            </a:pPr>
            <a:r>
              <a:rPr lang="fr-FR" dirty="0"/>
              <a:t>Ceci peut être fait avec l’encodage.</a:t>
            </a:r>
          </a:p>
          <a:p>
            <a:pPr marL="139700" indent="0">
              <a:buNone/>
            </a:pPr>
            <a:endParaRPr lang="fr-FR" dirty="0"/>
          </a:p>
          <a:p>
            <a:pPr marL="139700" indent="0">
              <a:buNone/>
            </a:pPr>
            <a:r>
              <a:rPr lang="fr-FR" dirty="0"/>
              <a:t>Le type d’encodage qui a été choisis pour ce projet est le </a:t>
            </a:r>
            <a:r>
              <a:rPr lang="fr-FR" dirty="0" err="1"/>
              <a:t>OneHotEncoding</a:t>
            </a:r>
            <a:r>
              <a:rPr lang="fr-FR" dirty="0"/>
              <a:t>.</a:t>
            </a:r>
          </a:p>
          <a:p>
            <a:pPr marL="139700" indent="0">
              <a:buNone/>
            </a:pPr>
            <a:endParaRPr lang="fr-FR" dirty="0"/>
          </a:p>
          <a:p>
            <a:pPr marL="158750" indent="0" algn="l">
              <a:buNone/>
            </a:pPr>
            <a:r>
              <a:rPr lang="fr-FR" dirty="0"/>
              <a:t>Le One-Hot-</a:t>
            </a:r>
            <a:r>
              <a:rPr lang="fr-FR" dirty="0" err="1"/>
              <a:t>Encoding</a:t>
            </a:r>
            <a:r>
              <a:rPr lang="fr-FR" dirty="0"/>
              <a:t> créé une nouvelle colonne pour chaque catégorie unique.</a:t>
            </a:r>
          </a:p>
          <a:p>
            <a:pPr marL="158750" indent="0" algn="l">
              <a:buNone/>
            </a:pPr>
            <a:endParaRPr lang="fr-FR" dirty="0"/>
          </a:p>
          <a:p>
            <a:pPr marL="158750" indent="0" algn="l">
              <a:buNone/>
            </a:pPr>
            <a:r>
              <a:rPr lang="fr-FR" dirty="0"/>
              <a:t>Chaque observation reçoit un 1 dans la colonne pour sa catégorie correspondante et un 0 dans toutes les autres nouvelles colonnes.</a:t>
            </a:r>
          </a:p>
          <a:p>
            <a:pPr marL="158750" indent="0" algn="l">
              <a:buNone/>
            </a:pPr>
            <a:endParaRPr lang="fr-FR" dirty="0"/>
          </a:p>
          <a:p>
            <a:pPr marL="158750" indent="0" algn="l">
              <a:buNone/>
            </a:pPr>
            <a:r>
              <a:rPr lang="fr-FR" dirty="0"/>
              <a:t>Le jeu de données contenait initialement 122 colonnes et elle dispose de 252 colonnes après encodage.</a:t>
            </a:r>
          </a:p>
          <a:p>
            <a:pPr marL="139700" indent="0">
              <a:buNone/>
            </a:pPr>
            <a:endParaRPr lang="fr-FR" dirty="0"/>
          </a:p>
        </p:txBody>
      </p:sp>
    </p:spTree>
    <p:extLst>
      <p:ext uri="{BB962C8B-B14F-4D97-AF65-F5344CB8AC3E}">
        <p14:creationId xmlns:p14="http://schemas.microsoft.com/office/powerpoint/2010/main" val="2180035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Maintenant que nous disposons uniquement que de valeurs numériques, l’imputation des valeurs manquantes devient possible.</a:t>
            </a:r>
          </a:p>
          <a:p>
            <a:pPr marL="139700" indent="0">
              <a:buNone/>
            </a:pPr>
            <a:endParaRPr lang="fr-FR" dirty="0"/>
          </a:p>
          <a:p>
            <a:pPr marL="139700" indent="0">
              <a:buNone/>
            </a:pPr>
            <a:r>
              <a:rPr lang="fr-FR" dirty="0"/>
              <a:t>L’imputation qui a été effectué dans le jeu de données et la méthode de remplissage par la moyenne. Lorsqu’une valeur est manquante, on la remplace par la valeur moyenne de la colonne.</a:t>
            </a:r>
          </a:p>
          <a:p>
            <a:pPr marL="139700" indent="0">
              <a:buNone/>
            </a:pPr>
            <a:endParaRPr lang="fr-FR" dirty="0"/>
          </a:p>
          <a:p>
            <a:pPr marL="139700" indent="0">
              <a:buNone/>
            </a:pPr>
            <a:r>
              <a:rPr lang="fr-FR" dirty="0"/>
              <a:t>Une autre approche qui aurait potentiellement été plus efficace, serait de remplacer la valeur manquante d’une ligne en regardant quelles lignes lui ressemblent le plus. Une fois les lignes qui lui ressemble le plus identifiées,</a:t>
            </a:r>
          </a:p>
          <a:p>
            <a:pPr marL="139700" indent="0">
              <a:buNone/>
            </a:pPr>
            <a:r>
              <a:rPr lang="fr-FR" dirty="0"/>
              <a:t>on fait la moyenne de ces lignes et on remplace la valeur manquante par cette moyenne.</a:t>
            </a:r>
          </a:p>
        </p:txBody>
      </p:sp>
    </p:spTree>
    <p:extLst>
      <p:ext uri="{BB962C8B-B14F-4D97-AF65-F5344CB8AC3E}">
        <p14:creationId xmlns:p14="http://schemas.microsoft.com/office/powerpoint/2010/main" val="292668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présenterons tout d’abord l’entreprise et son objectif, nous verrons ensuite les données qui nous sont mis à disposition.</a:t>
            </a:r>
          </a:p>
          <a:p>
            <a:pPr marL="0" lvl="0" indent="0" algn="l" rtl="0">
              <a:spcBef>
                <a:spcPts val="0"/>
              </a:spcBef>
              <a:spcAft>
                <a:spcPts val="0"/>
              </a:spcAft>
              <a:buNone/>
            </a:pPr>
            <a:r>
              <a:rPr lang="fr-FR" dirty="0"/>
              <a:t>Avec ces données, nous pourrons y réaliser une analyse exploratoire ainsi que le traitement de ces données qui nous servirons à entraîner un modèle de machine </a:t>
            </a:r>
            <a:r>
              <a:rPr lang="fr-FR" dirty="0" err="1"/>
              <a:t>learning</a:t>
            </a:r>
            <a:r>
              <a:rPr lang="fr-FR"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2583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La séparation du jeu de données nous permet d’avoir 4 tables différentes. On va avoir une table d’entraînement </a:t>
            </a:r>
            <a:r>
              <a:rPr lang="fr-FR" dirty="0" err="1"/>
              <a:t>X_train</a:t>
            </a:r>
            <a:r>
              <a:rPr lang="fr-FR" dirty="0"/>
              <a:t> avec sa table de label </a:t>
            </a:r>
            <a:r>
              <a:rPr lang="fr-FR" dirty="0" err="1"/>
              <a:t>y_train</a:t>
            </a:r>
            <a:r>
              <a:rPr lang="fr-FR" dirty="0"/>
              <a:t>. C’est avec ces deux tables que le l’algorithme s’entraînera.</a:t>
            </a:r>
          </a:p>
          <a:p>
            <a:pPr marL="139700" indent="0">
              <a:buNone/>
            </a:pPr>
            <a:r>
              <a:rPr lang="fr-FR" dirty="0"/>
              <a:t>On a ensuite les deux tables de test, </a:t>
            </a:r>
            <a:r>
              <a:rPr lang="fr-FR" dirty="0" err="1"/>
              <a:t>X_test</a:t>
            </a:r>
            <a:r>
              <a:rPr lang="fr-FR" dirty="0"/>
              <a:t> et </a:t>
            </a:r>
            <a:r>
              <a:rPr lang="fr-FR" dirty="0" err="1"/>
              <a:t>y_test</a:t>
            </a:r>
            <a:r>
              <a:rPr lang="fr-FR" dirty="0"/>
              <a:t> avec lesquelles on pourra évaluer les performances de l’algorithme.</a:t>
            </a:r>
          </a:p>
          <a:p>
            <a:pPr marL="139700" indent="0">
              <a:buNone/>
            </a:pPr>
            <a:endParaRPr lang="fr-FR" dirty="0"/>
          </a:p>
          <a:p>
            <a:pPr marL="139700" indent="0">
              <a:buNone/>
            </a:pPr>
            <a:r>
              <a:rPr lang="fr-FR" dirty="0"/>
              <a:t>Mais avant l’entraînement, nous devons normaliser le set d’entraînement.</a:t>
            </a:r>
          </a:p>
        </p:txBody>
      </p:sp>
    </p:spTree>
    <p:extLst>
      <p:ext uri="{BB962C8B-B14F-4D97-AF65-F5344CB8AC3E}">
        <p14:creationId xmlns:p14="http://schemas.microsoft.com/office/powerpoint/2010/main" val="42283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La normalisation du jeu données est très utiles pour l’algorithme afin qu’il puisse interpréter convenablement les variables.</a:t>
            </a:r>
          </a:p>
          <a:p>
            <a:pPr marL="139700" indent="0">
              <a:buNone/>
            </a:pPr>
            <a:endParaRPr lang="fr-FR" dirty="0"/>
          </a:p>
          <a:p>
            <a:pPr marL="139700" indent="0">
              <a:buNone/>
            </a:pPr>
            <a:r>
              <a:rPr lang="fr-FR" dirty="0"/>
              <a:t>Comme nous le voyons sur le premier graphique, les </a:t>
            </a:r>
            <a:r>
              <a:rPr lang="fr-FR" dirty="0" err="1"/>
              <a:t>features</a:t>
            </a:r>
            <a:r>
              <a:rPr lang="fr-FR" dirty="0"/>
              <a:t> ont des intervalles différentes les unes des autres. On peut par exemple avoir une </a:t>
            </a:r>
            <a:r>
              <a:rPr lang="fr-FR" dirty="0" err="1"/>
              <a:t>feature</a:t>
            </a:r>
            <a:r>
              <a:rPr lang="fr-FR" dirty="0"/>
              <a:t> qui a des valeurs qui vont de -20 à 20 et une autre</a:t>
            </a:r>
          </a:p>
          <a:p>
            <a:pPr marL="139700" indent="0">
              <a:buNone/>
            </a:pPr>
            <a:r>
              <a:rPr lang="fr-FR" dirty="0" err="1"/>
              <a:t>feature</a:t>
            </a:r>
            <a:r>
              <a:rPr lang="fr-FR" dirty="0"/>
              <a:t> qui prend des valeurs de -5 à 5.</a:t>
            </a:r>
          </a:p>
          <a:p>
            <a:pPr marL="139700" indent="0">
              <a:buNone/>
            </a:pPr>
            <a:endParaRPr lang="fr-FR" dirty="0"/>
          </a:p>
          <a:p>
            <a:pPr marL="139700" indent="0">
              <a:buNone/>
            </a:pPr>
            <a:r>
              <a:rPr lang="fr-FR" dirty="0"/>
              <a:t>Une fois les données normalisées, sur le graphique de droite, l’algorithme pourra comprendre plus facilement les liens qu’il y a entre les différentes </a:t>
            </a:r>
            <a:r>
              <a:rPr lang="fr-FR" dirty="0" err="1"/>
              <a:t>features</a:t>
            </a:r>
            <a:r>
              <a:rPr lang="fr-FR" dirty="0"/>
              <a:t> car les </a:t>
            </a:r>
            <a:r>
              <a:rPr lang="fr-FR" dirty="0" err="1"/>
              <a:t>features</a:t>
            </a:r>
            <a:r>
              <a:rPr lang="fr-FR" dirty="0"/>
              <a:t> seront sur une même échelle.</a:t>
            </a:r>
          </a:p>
          <a:p>
            <a:pPr marL="139700" indent="0">
              <a:buNone/>
            </a:pPr>
            <a:endParaRPr lang="fr-FR" dirty="0"/>
          </a:p>
          <a:p>
            <a:pPr marL="139700" indent="0">
              <a:buNone/>
            </a:pPr>
            <a:r>
              <a:rPr lang="fr-FR" dirty="0"/>
              <a:t>La technique qui a été utilisée dans ce projet est le standard </a:t>
            </a:r>
            <a:r>
              <a:rPr lang="fr-FR" dirty="0" err="1"/>
              <a:t>scaler</a:t>
            </a:r>
            <a:r>
              <a:rPr lang="fr-FR" dirty="0"/>
              <a:t> qui met toutes les variables sur une échelle de -1 à 1.</a:t>
            </a:r>
          </a:p>
        </p:txBody>
      </p:sp>
    </p:spTree>
    <p:extLst>
      <p:ext uri="{BB962C8B-B14F-4D97-AF65-F5344CB8AC3E}">
        <p14:creationId xmlns:p14="http://schemas.microsoft.com/office/powerpoint/2010/main" val="201931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désormais passer à l’entraînement du modèle de machine </a:t>
            </a:r>
            <a:r>
              <a:rPr lang="fr-FR" dirty="0" err="1"/>
              <a:t>learning</a:t>
            </a:r>
            <a:r>
              <a:rPr lang="fr-FR" dirty="0"/>
              <a:t>. Nous verrons également comment l’optimiser pour améliorer son efficacité, notamment par l’ajout de nouvelles </a:t>
            </a:r>
            <a:r>
              <a:rPr lang="fr-FR" dirty="0" err="1"/>
              <a:t>features</a:t>
            </a:r>
            <a:r>
              <a:rPr lang="fr-FR" dirty="0"/>
              <a:t>,</a:t>
            </a:r>
          </a:p>
          <a:p>
            <a:pPr marL="0" lvl="0" indent="0" algn="l" rtl="0">
              <a:spcBef>
                <a:spcPts val="0"/>
              </a:spcBef>
              <a:spcAft>
                <a:spcPts val="0"/>
              </a:spcAft>
              <a:buNone/>
            </a:pPr>
            <a:r>
              <a:rPr lang="fr-FR" dirty="0"/>
              <a:t>ainsi que par le choix d’une métrique adaptée.</a:t>
            </a:r>
            <a:endParaRPr dirty="0"/>
          </a:p>
        </p:txBody>
      </p:sp>
    </p:spTree>
    <p:extLst>
      <p:ext uri="{BB962C8B-B14F-4D97-AF65-F5344CB8AC3E}">
        <p14:creationId xmlns:p14="http://schemas.microsoft.com/office/powerpoint/2010/main" val="3241721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Voici une table de comparaison des performances de différents modèles. On a une colonne qui est très intéressantes qui est le temps pris pour l’entraînement du modèle.</a:t>
            </a:r>
          </a:p>
          <a:p>
            <a:pPr marL="139700" indent="0">
              <a:buNone/>
            </a:pPr>
            <a:endParaRPr lang="fr-FR" dirty="0"/>
          </a:p>
          <a:p>
            <a:pPr marL="139700" indent="0">
              <a:buNone/>
            </a:pPr>
            <a:r>
              <a:rPr lang="fr-FR" dirty="0"/>
              <a:t>Ainsi nous pouvons choisir, s’il y a des modèles possédant des performances identiques, le plus rapide à l’entraînement afin que cela coûte moins cher en performance à l’entreprise.</a:t>
            </a:r>
          </a:p>
          <a:p>
            <a:pPr marL="139700" indent="0">
              <a:buNone/>
            </a:pPr>
            <a:endParaRPr lang="fr-FR" dirty="0"/>
          </a:p>
          <a:p>
            <a:pPr marL="139700" indent="0">
              <a:buNone/>
            </a:pPr>
            <a:r>
              <a:rPr lang="fr-FR" dirty="0"/>
              <a:t>Par exemple, on peut voir que pour le SVC, l’</a:t>
            </a:r>
            <a:r>
              <a:rPr lang="fr-FR" dirty="0" err="1"/>
              <a:t>accuracy</a:t>
            </a:r>
            <a:r>
              <a:rPr lang="fr-FR" dirty="0"/>
              <a:t> est de 92% et son temps d’apprentissage est de 25 secondes.</a:t>
            </a:r>
          </a:p>
          <a:p>
            <a:pPr marL="139700" indent="0">
              <a:buNone/>
            </a:pPr>
            <a:endParaRPr lang="fr-FR" dirty="0"/>
          </a:p>
          <a:p>
            <a:pPr marL="139700" indent="0">
              <a:buNone/>
            </a:pPr>
            <a:r>
              <a:rPr lang="fr-FR" dirty="0"/>
              <a:t>Juste en dessous, on a un </a:t>
            </a:r>
            <a:r>
              <a:rPr lang="fr-FR" dirty="0" err="1"/>
              <a:t>RandomForestClassifier</a:t>
            </a:r>
            <a:r>
              <a:rPr lang="fr-FR" dirty="0"/>
              <a:t> avec exactement les mêmes résultats mais un temps d’apprentissage de 4 secondes.</a:t>
            </a:r>
          </a:p>
          <a:p>
            <a:pPr marL="139700" indent="0">
              <a:buNone/>
            </a:pPr>
            <a:endParaRPr lang="fr-FR" dirty="0"/>
          </a:p>
          <a:p>
            <a:pPr marL="139700" indent="0">
              <a:buNone/>
            </a:pPr>
            <a:r>
              <a:rPr lang="fr-FR" dirty="0"/>
              <a:t>Étant donné que nous disposons de beaucoup de modèles ayant des performances très similaires, nous pouvons en préféré un plutôt qu’un autre en s’informant un peu plus sur chacun des modèles.</a:t>
            </a:r>
          </a:p>
          <a:p>
            <a:pPr marL="139700" indent="0">
              <a:buNone/>
            </a:pPr>
            <a:endParaRPr lang="fr-FR" dirty="0"/>
          </a:p>
          <a:p>
            <a:pPr marL="139700" indent="0">
              <a:buNone/>
            </a:pPr>
            <a:r>
              <a:rPr lang="fr-FR" dirty="0"/>
              <a:t>Avant de prendre notre décision, étudions d’abord les métriques d’évaluation.</a:t>
            </a:r>
          </a:p>
        </p:txBody>
      </p:sp>
    </p:spTree>
    <p:extLst>
      <p:ext uri="{BB962C8B-B14F-4D97-AF65-F5344CB8AC3E}">
        <p14:creationId xmlns:p14="http://schemas.microsoft.com/office/powerpoint/2010/main" val="297126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Afin de bien comprendre les métriques, nous pouvons commencer par expliciter la matrice de confusion.</a:t>
            </a:r>
          </a:p>
          <a:p>
            <a:pPr marL="139700" indent="0">
              <a:buNone/>
            </a:pPr>
            <a:endParaRPr lang="fr-FR" dirty="0"/>
          </a:p>
          <a:p>
            <a:pPr marL="139700" indent="0">
              <a:buNone/>
            </a:pPr>
            <a:r>
              <a:rPr lang="fr-FR" dirty="0"/>
              <a:t>Cette étape est très importante pour la prise de décision de la métrique à choisir.</a:t>
            </a:r>
          </a:p>
          <a:p>
            <a:pPr marL="139700" indent="0">
              <a:buNone/>
            </a:pPr>
            <a:endParaRPr lang="fr-FR" dirty="0"/>
          </a:p>
          <a:p>
            <a:pPr marL="139700" indent="0">
              <a:buNone/>
            </a:pPr>
            <a:r>
              <a:rPr lang="fr-FR" dirty="0"/>
              <a:t>En prenant cet exemple, considérons qu’être enceinte est la valeur positive.</a:t>
            </a:r>
          </a:p>
          <a:p>
            <a:pPr marL="139700" indent="0">
              <a:buNone/>
            </a:pPr>
            <a:endParaRPr lang="fr-FR" dirty="0"/>
          </a:p>
          <a:p>
            <a:pPr marL="139700" indent="0">
              <a:buNone/>
            </a:pPr>
            <a:r>
              <a:rPr lang="fr-FR" dirty="0"/>
              <a:t>Si la personne n’est pas enceinte (égale à 0) et que le modèle prédit que la personne n’est pas enceinte, alors c’est un vrai négatif.</a:t>
            </a:r>
          </a:p>
          <a:p>
            <a:pPr marL="139700" indent="0">
              <a:buNone/>
            </a:pPr>
            <a:endParaRPr lang="fr-FR" dirty="0"/>
          </a:p>
          <a:p>
            <a:pPr marL="139700" indent="0">
              <a:buNone/>
            </a:pPr>
            <a:r>
              <a:rPr lang="fr-FR" dirty="0"/>
              <a:t>Si la valeur prédite est 1 (enceinte donc) et que la personne n’est pas enceinte, c’est un faux positif.</a:t>
            </a:r>
          </a:p>
          <a:p>
            <a:pPr marL="139700" indent="0">
              <a:buNone/>
            </a:pPr>
            <a:endParaRPr lang="fr-FR" dirty="0"/>
          </a:p>
          <a:p>
            <a:pPr marL="139700" indent="0">
              <a:buNone/>
            </a:pPr>
            <a:r>
              <a:rPr lang="fr-FR" dirty="0"/>
              <a:t>Si la valeur prédite est 0 (pas enceinte) et que la personne est enceinte, c’est un faux négatif.</a:t>
            </a:r>
          </a:p>
          <a:p>
            <a:pPr marL="139700" indent="0">
              <a:buNone/>
            </a:pPr>
            <a:endParaRPr lang="fr-FR" dirty="0"/>
          </a:p>
          <a:p>
            <a:pPr marL="139700" indent="0">
              <a:buNone/>
            </a:pPr>
            <a:r>
              <a:rPr lang="fr-FR" dirty="0"/>
              <a:t>Si la valeur prédite est 1 (enceinte) et que la personne est effectivement enceinte, c’est un vrai positif.</a:t>
            </a:r>
          </a:p>
          <a:p>
            <a:pPr marL="139700" indent="0">
              <a:buNone/>
            </a:pPr>
            <a:endParaRPr lang="fr-FR" dirty="0"/>
          </a:p>
          <a:p>
            <a:pPr marL="139700" indent="0">
              <a:buNone/>
            </a:pPr>
            <a:r>
              <a:rPr lang="fr-FR" dirty="0"/>
              <a:t>En reprenant notre contexte, la valeur positive est celle du client qui peinera à rembourser son crédit. Étant donné que la classe de ceux qui ne remboursent pas le crédit est sous représentée, cette classe sera moins détecté par</a:t>
            </a:r>
          </a:p>
          <a:p>
            <a:pPr marL="139700" indent="0">
              <a:buNone/>
            </a:pPr>
            <a:r>
              <a:rPr lang="fr-FR" dirty="0"/>
              <a:t>le modèle que l’autre classe. Or, c’est cette classe que nous devons détecter en priorité. Il faut à tout prix éviter qu’un crédit soit accordé à un client qui ne pourra pas rembourser plutôt que refuser un crédit à un client</a:t>
            </a:r>
          </a:p>
          <a:p>
            <a:pPr marL="139700" indent="0">
              <a:buNone/>
            </a:pPr>
            <a:r>
              <a:rPr lang="fr-FR" dirty="0"/>
              <a:t>qui aurait pu le rembourser. On veut minimiser les faux négatifs.</a:t>
            </a:r>
          </a:p>
          <a:p>
            <a:pPr marL="139700" indent="0">
              <a:buNone/>
            </a:pPr>
            <a:endParaRPr lang="fr-FR" dirty="0"/>
          </a:p>
          <a:p>
            <a:pPr marL="139700" indent="0">
              <a:buNone/>
            </a:pPr>
            <a:r>
              <a:rPr lang="fr-FR" dirty="0"/>
              <a:t>Nous devons donc faire en sorte de pénaliser la classe majoritaire en instaurant un système de seuil de probabilité.</a:t>
            </a:r>
          </a:p>
          <a:p>
            <a:pPr marL="139700" indent="0">
              <a:buNone/>
            </a:pPr>
            <a:endParaRPr lang="fr-FR" dirty="0"/>
          </a:p>
        </p:txBody>
      </p:sp>
    </p:spTree>
    <p:extLst>
      <p:ext uri="{BB962C8B-B14F-4D97-AF65-F5344CB8AC3E}">
        <p14:creationId xmlns:p14="http://schemas.microsoft.com/office/powerpoint/2010/main" val="2853605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Voyons maintenant le dessous de l’iceberg de certaines métriques afin de mieux les comprendre.</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panose="020B0604020202020204" charset="0"/>
              </a:rPr>
              <a:t>La précision est une métrique qui quantifie la proportion de faux positifs.</a:t>
            </a:r>
            <a:endParaRPr dirty="0"/>
          </a:p>
        </p:txBody>
      </p:sp>
    </p:spTree>
    <p:extLst>
      <p:ext uri="{BB962C8B-B14F-4D97-AF65-F5344CB8AC3E}">
        <p14:creationId xmlns:p14="http://schemas.microsoft.com/office/powerpoint/2010/main" val="286889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Le </a:t>
            </a:r>
            <a:r>
              <a:rPr lang="fr-FR" b="0" i="0" dirty="0" err="1">
                <a:solidFill>
                  <a:srgbClr val="000000"/>
                </a:solidFill>
                <a:effectLst/>
                <a:latin typeface="Helvetica Neue" panose="020B0604020202020204" charset="0"/>
              </a:rPr>
              <a:t>recall</a:t>
            </a:r>
            <a:r>
              <a:rPr lang="fr-FR" b="0" i="0" dirty="0">
                <a:solidFill>
                  <a:srgbClr val="000000"/>
                </a:solidFill>
                <a:effectLst/>
                <a:latin typeface="Helvetica Neue" panose="020B0604020202020204" charset="0"/>
              </a:rPr>
              <a:t> est une métrique qui quantifie la proportion de faux négatif.</a:t>
            </a:r>
            <a:endParaRPr lang="fr-FR" dirty="0"/>
          </a:p>
        </p:txBody>
      </p:sp>
    </p:spTree>
    <p:extLst>
      <p:ext uri="{BB962C8B-B14F-4D97-AF65-F5344CB8AC3E}">
        <p14:creationId xmlns:p14="http://schemas.microsoft.com/office/powerpoint/2010/main" val="2530127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Le F1-score offre un moyen de combiner à la fois la précision et le </a:t>
            </a:r>
            <a:r>
              <a:rPr lang="fr-FR" b="0" i="0" dirty="0" err="1">
                <a:solidFill>
                  <a:srgbClr val="000000"/>
                </a:solidFill>
                <a:effectLst/>
                <a:latin typeface="Helvetica Neue" panose="020B0604020202020204" charset="0"/>
              </a:rPr>
              <a:t>recall</a:t>
            </a:r>
            <a:r>
              <a:rPr lang="fr-FR" b="0" i="0" dirty="0">
                <a:solidFill>
                  <a:srgbClr val="000000"/>
                </a:solidFill>
                <a:effectLst/>
                <a:latin typeface="Helvetica Neue" panose="020B0604020202020204" charset="0"/>
              </a:rPr>
              <a:t> en une seule mesure qui capture les deux propriétés.</a:t>
            </a:r>
            <a:endParaRPr dirty="0"/>
          </a:p>
        </p:txBody>
      </p:sp>
    </p:spTree>
    <p:extLst>
      <p:ext uri="{BB962C8B-B14F-4D97-AF65-F5344CB8AC3E}">
        <p14:creationId xmlns:p14="http://schemas.microsoft.com/office/powerpoint/2010/main" val="4073105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000000"/>
                </a:solidFill>
                <a:effectLst/>
                <a:latin typeface="Helvetica Neue" panose="020B0604020202020204" charset="0"/>
              </a:rPr>
              <a:t>La métrique </a:t>
            </a:r>
            <a:r>
              <a:rPr lang="fr-FR" b="0" i="0" dirty="0" err="1">
                <a:solidFill>
                  <a:srgbClr val="000000"/>
                </a:solidFill>
                <a:effectLst/>
                <a:latin typeface="Helvetica Neue" panose="020B0604020202020204" charset="0"/>
              </a:rPr>
              <a:t>Fbeta</a:t>
            </a:r>
            <a:r>
              <a:rPr lang="fr-FR" b="0" i="0" dirty="0">
                <a:solidFill>
                  <a:srgbClr val="000000"/>
                </a:solidFill>
                <a:effectLst/>
                <a:latin typeface="Helvetica Neue" panose="020B0604020202020204" charset="0"/>
              </a:rPr>
              <a:t> est une généralisation du F1 score qui ajoute un paramètre de configuration appelé beta. La valeur par défaut de beta est de 1.0, ce qui revient à calculer la formule de F1. Une valeur bêta plus petite, comme 0.5, donne plus de poids à la précision et moins au </a:t>
            </a:r>
            <a:r>
              <a:rPr lang="fr-FR" b="0" i="0" dirty="0" err="1">
                <a:solidFill>
                  <a:srgbClr val="000000"/>
                </a:solidFill>
                <a:effectLst/>
                <a:latin typeface="Helvetica Neue" panose="020B0604020202020204" charset="0"/>
              </a:rPr>
              <a:t>recall</a:t>
            </a:r>
            <a:r>
              <a:rPr lang="fr-FR" b="0" i="0" dirty="0">
                <a:solidFill>
                  <a:srgbClr val="000000"/>
                </a:solidFill>
                <a:effectLst/>
                <a:latin typeface="Helvetica Neue" panose="020B0604020202020204" charset="0"/>
              </a:rPr>
              <a:t>, tandis qu'une valeur bêta plus grande, comme 2.0, donne moins de poids à la précision et plus de poids au </a:t>
            </a:r>
            <a:r>
              <a:rPr lang="fr-FR" b="0" i="0" dirty="0" err="1">
                <a:solidFill>
                  <a:srgbClr val="000000"/>
                </a:solidFill>
                <a:effectLst/>
                <a:latin typeface="Helvetica Neue" panose="020B0604020202020204" charset="0"/>
              </a:rPr>
              <a:t>recall</a:t>
            </a:r>
            <a:r>
              <a:rPr lang="fr-FR" b="0" i="0" dirty="0">
                <a:solidFill>
                  <a:srgbClr val="000000"/>
                </a:solidFill>
                <a:effectLst/>
                <a:latin typeface="Helvetica Neue" panose="020B0604020202020204" charset="0"/>
              </a:rPr>
              <a:t> dans le calcul du score.</a:t>
            </a:r>
          </a:p>
          <a:p>
            <a:pPr marL="139700" indent="0" algn="l">
              <a:buNone/>
            </a:pPr>
            <a:endParaRPr lang="fr-FR" b="0" i="0" dirty="0">
              <a:solidFill>
                <a:srgbClr val="000000"/>
              </a:solidFill>
              <a:effectLst/>
              <a:latin typeface="Helvetica Neue" panose="020B0604020202020204" charset="0"/>
            </a:endParaRPr>
          </a:p>
          <a:p>
            <a:pPr algn="l"/>
            <a:r>
              <a:rPr lang="fr-FR" b="0" i="0" dirty="0">
                <a:solidFill>
                  <a:srgbClr val="000000"/>
                </a:solidFill>
                <a:effectLst/>
                <a:latin typeface="Helvetica Neue" panose="020B0604020202020204" charset="0"/>
              </a:rPr>
              <a:t>La mesure de </a:t>
            </a:r>
            <a:r>
              <a:rPr lang="fr-FR" b="0" i="0" dirty="0" err="1">
                <a:solidFill>
                  <a:srgbClr val="000000"/>
                </a:solidFill>
                <a:effectLst/>
                <a:latin typeface="Helvetica Neue" panose="020B0604020202020204" charset="0"/>
              </a:rPr>
              <a:t>Fbeta</a:t>
            </a:r>
            <a:r>
              <a:rPr lang="fr-FR" b="0" i="0" dirty="0">
                <a:solidFill>
                  <a:srgbClr val="000000"/>
                </a:solidFill>
                <a:effectLst/>
                <a:latin typeface="Helvetica Neue" panose="020B0604020202020204" charset="0"/>
              </a:rPr>
              <a:t> fournit une version configurable de la mesure F1 pour accorder plus ou moins d'attention aux mesures de la précision et du </a:t>
            </a:r>
            <a:r>
              <a:rPr lang="fr-FR" b="0" i="0" dirty="0" err="1">
                <a:solidFill>
                  <a:srgbClr val="000000"/>
                </a:solidFill>
                <a:effectLst/>
                <a:latin typeface="Helvetica Neue" panose="020B0604020202020204" charset="0"/>
              </a:rPr>
              <a:t>recall</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8715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Le F beta semble être un choix pertinent pour le choix de la métrique. Néanmoins, après plusieurs recherche, il s’est avéré qu’une autre métrique pourrait aussi tout à fait convenir à notre problématique.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Cette métrique est le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Pour expliquer simplement le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 :</a:t>
            </a:r>
          </a:p>
          <a:p>
            <a:pPr marL="139700" indent="0" algn="l">
              <a:buNone/>
            </a:pPr>
            <a:endParaRPr lang="fr-FR" b="0" i="0" dirty="0">
              <a:solidFill>
                <a:srgbClr val="000000"/>
              </a:solidFill>
              <a:effectLst/>
              <a:latin typeface="Helvetica Neue" panose="020B0604020202020204" charset="0"/>
            </a:endParaRPr>
          </a:p>
          <a:p>
            <a:pPr algn="l"/>
            <a:r>
              <a:rPr lang="fr-FR" b="0" i="0" dirty="0">
                <a:solidFill>
                  <a:srgbClr val="000000"/>
                </a:solidFill>
                <a:effectLst/>
                <a:latin typeface="Helvetica Neue" panose="020B0604020202020204" charset="0"/>
              </a:rPr>
              <a:t>Le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 indique à quel point les prédictions sont éloignées de leurs classes respectives.</a:t>
            </a:r>
          </a:p>
          <a:p>
            <a:pPr marL="139700" indent="0" algn="l">
              <a:buNone/>
            </a:pPr>
            <a:endParaRPr lang="fr-FR" b="0" i="0" dirty="0">
              <a:solidFill>
                <a:srgbClr val="000000"/>
              </a:solidFill>
              <a:effectLst/>
              <a:latin typeface="Helvetica Neue" panose="020B0604020202020204" charset="0"/>
            </a:endParaRPr>
          </a:p>
          <a:p>
            <a:pPr algn="l"/>
            <a:r>
              <a:rPr lang="fr-FR" b="0" i="0" dirty="0">
                <a:solidFill>
                  <a:srgbClr val="000000"/>
                </a:solidFill>
                <a:effectLst/>
                <a:latin typeface="Helvetica Neue" panose="020B0604020202020204" charset="0"/>
              </a:rPr>
              <a:t>Plus la probabilité prédite s'écarte de la valeur réelle, plus la valeur du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 est élevée.</a:t>
            </a:r>
          </a:p>
          <a:p>
            <a:pPr marL="139700" indent="0" algn="l">
              <a:buNone/>
            </a:pPr>
            <a:endParaRPr lang="fr-FR" b="0" i="0" dirty="0">
              <a:solidFill>
                <a:srgbClr val="000000"/>
              </a:solidFill>
              <a:effectLst/>
              <a:latin typeface="Helvetica Neue" panose="020B0604020202020204" charset="0"/>
            </a:endParaRPr>
          </a:p>
          <a:p>
            <a:pPr marL="139700" indent="0" algn="l">
              <a:buNone/>
            </a:pPr>
            <a:endParaRPr lang="fr-FR" b="0" i="0" dirty="0">
              <a:solidFill>
                <a:srgbClr val="000000"/>
              </a:solidFill>
              <a:effectLst/>
              <a:latin typeface="Helvetica Neue" panose="020B060402020202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introduction, nous rappellerons le contexte, la problématique et l’objectif de la société prêt à dépenser.</a:t>
            </a:r>
          </a:p>
          <a:p>
            <a:pPr marL="0" lvl="0" indent="0" algn="l" rtl="0">
              <a:spcBef>
                <a:spcPts val="0"/>
              </a:spcBef>
              <a:spcAft>
                <a:spcPts val="0"/>
              </a:spcAft>
              <a:buNone/>
            </a:pPr>
            <a:r>
              <a:rPr lang="fr-FR" dirty="0"/>
              <a:t>Nous y verrons également la méthodologie employée pour atteindre l’objectif.</a:t>
            </a:r>
            <a:endParaRPr dirty="0"/>
          </a:p>
        </p:txBody>
      </p:sp>
    </p:spTree>
    <p:extLst>
      <p:ext uri="{BB962C8B-B14F-4D97-AF65-F5344CB8AC3E}">
        <p14:creationId xmlns:p14="http://schemas.microsoft.com/office/powerpoint/2010/main" val="1108165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Voici un graphique qui permet de visualiser la courbe du log </a:t>
            </a:r>
            <a:r>
              <a:rPr lang="fr-FR" dirty="0" err="1"/>
              <a:t>loss</a:t>
            </a:r>
            <a:r>
              <a:rPr lang="fr-FR" dirty="0"/>
              <a:t>.</a:t>
            </a:r>
          </a:p>
          <a:p>
            <a:pPr marL="139700" indent="0">
              <a:buNone/>
            </a:pPr>
            <a:endParaRPr lang="fr-FR" dirty="0"/>
          </a:p>
          <a:p>
            <a:pPr marL="139700" indent="0">
              <a:buNone/>
            </a:pPr>
            <a:r>
              <a:rPr lang="fr-FR" dirty="0"/>
              <a:t>La courbe rouge représente le score quand le label évalué vaut 1. On voit que plus la courbe s’éloigne de son vrai score de prédiction, plus la valeur du log </a:t>
            </a:r>
            <a:r>
              <a:rPr lang="fr-FR" dirty="0" err="1"/>
              <a:t>loss</a:t>
            </a:r>
            <a:r>
              <a:rPr lang="fr-FR" dirty="0"/>
              <a:t> augmente exponentiellement.</a:t>
            </a:r>
          </a:p>
          <a:p>
            <a:pPr marL="139700" indent="0">
              <a:buNone/>
            </a:pPr>
            <a:endParaRPr lang="fr-FR" dirty="0"/>
          </a:p>
          <a:p>
            <a:pPr marL="139700" indent="0">
              <a:buNone/>
            </a:pPr>
            <a:r>
              <a:rPr lang="fr-FR" dirty="0"/>
              <a:t>On pourrait simplement calculer la différence entre le label et la prédiction pour avoir la distance entre les deux, mais avec le log </a:t>
            </a:r>
            <a:r>
              <a:rPr lang="fr-FR" dirty="0" err="1"/>
              <a:t>loss</a:t>
            </a:r>
            <a:r>
              <a:rPr lang="fr-FR" dirty="0"/>
              <a:t>, cela permet de rajouter un poids à une prédiction et donc de rendre plus sévère la </a:t>
            </a:r>
          </a:p>
          <a:p>
            <a:pPr marL="139700" indent="0">
              <a:buNone/>
            </a:pPr>
            <a:r>
              <a:rPr lang="fr-FR" dirty="0"/>
              <a:t>probabilité d’accord du crédit. De cette manière, la classe sous représenté sera mieux prédite et réduira donc la perte d’argent pour la société.</a:t>
            </a:r>
          </a:p>
        </p:txBody>
      </p:sp>
    </p:spTree>
    <p:extLst>
      <p:ext uri="{BB962C8B-B14F-4D97-AF65-F5344CB8AC3E}">
        <p14:creationId xmlns:p14="http://schemas.microsoft.com/office/powerpoint/2010/main" val="639613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Il est maintenant temps de passer au choix du modèle que nous allons adopter.</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Après plusieurs recherche, le Gradient </a:t>
            </a:r>
            <a:r>
              <a:rPr lang="fr-FR" b="0" i="0" dirty="0" err="1">
                <a:solidFill>
                  <a:srgbClr val="000000"/>
                </a:solidFill>
                <a:effectLst/>
                <a:latin typeface="Helvetica Neue" panose="020B0604020202020204" charset="0"/>
              </a:rPr>
              <a:t>Boosting</a:t>
            </a:r>
            <a:r>
              <a:rPr lang="fr-FR" b="0" i="0" dirty="0">
                <a:solidFill>
                  <a:srgbClr val="000000"/>
                </a:solidFill>
                <a:effectLst/>
                <a:latin typeface="Helvetica Neue" panose="020B0604020202020204" charset="0"/>
              </a:rPr>
              <a:t> Machine (GBM) est le type d’algorithme que nous allons choisir.</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choisissons ce type d’algorithme car il s'est récemment imposé comme l'un des principaux modèles d'apprentissage automatique. Le GBM est extrêmement efficace sur des ensembles de données de taille moyenne - où il y a au maximum quelques millions d'observations.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Comme nous pouvons le voir sur ce tableau comparatif des algorithmes de gradient </a:t>
            </a:r>
            <a:r>
              <a:rPr lang="fr-FR" b="0" i="0" dirty="0" err="1">
                <a:solidFill>
                  <a:srgbClr val="000000"/>
                </a:solidFill>
                <a:effectLst/>
                <a:latin typeface="Helvetica Neue" panose="020B0604020202020204" charset="0"/>
              </a:rPr>
              <a:t>boosting</a:t>
            </a:r>
            <a:r>
              <a:rPr lang="fr-FR" b="0" i="0" dirty="0">
                <a:solidFill>
                  <a:srgbClr val="000000"/>
                </a:solidFill>
                <a:effectLst/>
                <a:latin typeface="Helvetica Neue" panose="020B0604020202020204" charset="0"/>
              </a:rPr>
              <a:t>, le modèle </a:t>
            </a:r>
            <a:r>
              <a:rPr lang="fr-FR" b="0" i="0" dirty="0" err="1">
                <a:solidFill>
                  <a:srgbClr val="000000"/>
                </a:solidFill>
                <a:effectLst/>
                <a:latin typeface="Helvetica Neue" panose="020B0604020202020204" charset="0"/>
              </a:rPr>
              <a:t>CatBoost</a:t>
            </a:r>
            <a:r>
              <a:rPr lang="fr-FR" b="0" i="0" dirty="0">
                <a:solidFill>
                  <a:srgbClr val="000000"/>
                </a:solidFill>
                <a:effectLst/>
                <a:latin typeface="Helvetica Neue" panose="020B0604020202020204" charset="0"/>
              </a:rPr>
              <a:t> s'agit actuellement de la méthode la plus performante pour la plupart des compétitions sur </a:t>
            </a:r>
            <a:r>
              <a:rPr lang="fr-FR" b="0" i="0" dirty="0" err="1">
                <a:solidFill>
                  <a:srgbClr val="000000"/>
                </a:solidFill>
                <a:effectLst/>
                <a:latin typeface="Helvetica Neue" panose="020B0604020202020204" charset="0"/>
              </a:rPr>
              <a:t>Kaggle</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dirty="0" err="1"/>
              <a:t>Catboost</a:t>
            </a:r>
            <a:r>
              <a:rPr lang="fr-FR" dirty="0"/>
              <a:t> dispose également d’autres avantages que nous allons voir.</a:t>
            </a:r>
            <a:endParaRPr dirty="0"/>
          </a:p>
        </p:txBody>
      </p:sp>
    </p:spTree>
    <p:extLst>
      <p:ext uri="{BB962C8B-B14F-4D97-AF65-F5344CB8AC3E}">
        <p14:creationId xmlns:p14="http://schemas.microsoft.com/office/powerpoint/2010/main" val="2206013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b="0" i="0" dirty="0">
                <a:solidFill>
                  <a:srgbClr val="000000"/>
                </a:solidFill>
                <a:effectLst/>
                <a:latin typeface="Helvetica Neue" panose="020B0604020202020204" charset="0"/>
              </a:rPr>
              <a:t>Les plus grands avantages de </a:t>
            </a:r>
            <a:r>
              <a:rPr lang="fr-FR" b="0" i="0" dirty="0" err="1">
                <a:solidFill>
                  <a:srgbClr val="000000"/>
                </a:solidFill>
                <a:effectLst/>
                <a:latin typeface="Helvetica Neue" panose="020B0604020202020204" charset="0"/>
              </a:rPr>
              <a:t>Catboost</a:t>
            </a:r>
            <a:r>
              <a:rPr lang="fr-FR" b="0" i="0" dirty="0">
                <a:solidFill>
                  <a:srgbClr val="000000"/>
                </a:solidFill>
                <a:effectLst/>
                <a:latin typeface="Helvetica Neue" panose="020B0604020202020204" charset="0"/>
              </a:rPr>
              <a:t> résident dans un premier temps dans le prétraitement des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catégorielles.</a:t>
            </a:r>
          </a:p>
          <a:p>
            <a:pPr marL="139700" indent="0">
              <a:buNone/>
            </a:pPr>
            <a:endParaRPr lang="fr-FR" b="0" i="0" dirty="0">
              <a:solidFill>
                <a:srgbClr val="000000"/>
              </a:solidFill>
              <a:effectLst/>
              <a:latin typeface="Helvetica Neue" panose="020B0604020202020204" charset="0"/>
            </a:endParaRPr>
          </a:p>
          <a:p>
            <a:pPr marL="139700" indent="0">
              <a:buNone/>
            </a:pPr>
            <a:r>
              <a:rPr lang="fr-FR" b="0" i="0" dirty="0">
                <a:solidFill>
                  <a:srgbClr val="000000"/>
                </a:solidFill>
                <a:effectLst/>
                <a:latin typeface="Helvetica Neue" panose="020B0604020202020204" charset="0"/>
              </a:rPr>
              <a:t>Nous faire l’impasse sur l’encodage et la normalisation car </a:t>
            </a:r>
            <a:r>
              <a:rPr lang="fr-FR" b="0" i="0" dirty="0" err="1">
                <a:solidFill>
                  <a:srgbClr val="000000"/>
                </a:solidFill>
                <a:effectLst/>
                <a:latin typeface="Helvetica Neue" panose="020B0604020202020204" charset="0"/>
              </a:rPr>
              <a:t>Catboost</a:t>
            </a:r>
            <a:r>
              <a:rPr lang="fr-FR" b="0" i="0" dirty="0">
                <a:solidFill>
                  <a:srgbClr val="000000"/>
                </a:solidFill>
                <a:effectLst/>
                <a:latin typeface="Helvetica Neue" panose="020B0604020202020204" charset="0"/>
              </a:rPr>
              <a:t> s’occupe de tout.</a:t>
            </a:r>
          </a:p>
          <a:p>
            <a:pPr marL="139700" indent="0">
              <a:buNone/>
            </a:pPr>
            <a:endParaRPr lang="fr-FR" b="0" i="0" dirty="0">
              <a:solidFill>
                <a:srgbClr val="000000"/>
              </a:solidFill>
              <a:effectLst/>
              <a:latin typeface="Helvetica Neue" panose="020B0604020202020204" charset="0"/>
            </a:endParaRPr>
          </a:p>
          <a:p>
            <a:pPr marL="139700" indent="0">
              <a:buNone/>
            </a:pPr>
            <a:r>
              <a:rPr lang="fr-FR" b="0" i="0" dirty="0">
                <a:solidFill>
                  <a:srgbClr val="000000"/>
                </a:solidFill>
                <a:effectLst/>
                <a:latin typeface="Helvetica Neue" panose="020B0604020202020204" charset="0"/>
              </a:rPr>
              <a:t>Étant donné que l’algorithme vise à être utilisé </a:t>
            </a:r>
            <a:r>
              <a:rPr lang="fr-FR" b="0" i="0" dirty="0">
                <a:solidFill>
                  <a:srgbClr val="000000"/>
                </a:solidFill>
                <a:effectLst/>
                <a:latin typeface="Montserrat" panose="00000500000000000000" pitchFamily="2" charset="0"/>
              </a:rPr>
              <a:t>l</a:t>
            </a:r>
            <a:r>
              <a:rPr lang="fr-FR" b="0" i="0" dirty="0">
                <a:effectLst/>
                <a:latin typeface="Montserrat" panose="00000500000000000000" pitchFamily="2" charset="0"/>
              </a:rPr>
              <a:t>es chargés de relation client, il faut que le temps de prédiction soit rapide afin de ne pas ralentir leur travails.</a:t>
            </a:r>
          </a:p>
          <a:p>
            <a:pPr marL="139700" indent="0">
              <a:buNone/>
            </a:pPr>
            <a:endParaRPr lang="fr-FR" b="0" i="0" dirty="0">
              <a:solidFill>
                <a:srgbClr val="000000"/>
              </a:solidFill>
              <a:effectLst/>
              <a:latin typeface="Montserrat" panose="00000500000000000000" pitchFamily="2" charset="0"/>
            </a:endParaRPr>
          </a:p>
          <a:p>
            <a:pPr marL="139700" indent="0">
              <a:buNone/>
            </a:pPr>
            <a:r>
              <a:rPr lang="fr-FR" b="0" i="0" dirty="0">
                <a:solidFill>
                  <a:srgbClr val="000000"/>
                </a:solidFill>
                <a:effectLst/>
                <a:latin typeface="Montserrat" panose="00000500000000000000" pitchFamily="2" charset="0"/>
              </a:rPr>
              <a:t>Et c’est un des avantages de </a:t>
            </a:r>
            <a:r>
              <a:rPr lang="fr-FR" b="0" i="0" dirty="0" err="1">
                <a:solidFill>
                  <a:srgbClr val="000000"/>
                </a:solidFill>
                <a:effectLst/>
                <a:latin typeface="Montserrat" panose="00000500000000000000" pitchFamily="2" charset="0"/>
              </a:rPr>
              <a:t>catboost</a:t>
            </a:r>
            <a:r>
              <a:rPr lang="fr-FR" b="0" i="0" dirty="0">
                <a:solidFill>
                  <a:srgbClr val="000000"/>
                </a:solidFill>
                <a:effectLst/>
                <a:latin typeface="Montserrat" panose="00000500000000000000" pitchFamily="2" charset="0"/>
              </a:rPr>
              <a:t> </a:t>
            </a:r>
            <a:r>
              <a:rPr lang="fr-FR" b="0" i="0" dirty="0" err="1">
                <a:solidFill>
                  <a:srgbClr val="000000"/>
                </a:solidFill>
                <a:effectLst/>
                <a:latin typeface="Montserrat" panose="00000500000000000000" pitchFamily="2" charset="0"/>
              </a:rPr>
              <a:t>parmis</a:t>
            </a:r>
            <a:r>
              <a:rPr lang="fr-FR" b="0" i="0" dirty="0">
                <a:solidFill>
                  <a:srgbClr val="000000"/>
                </a:solidFill>
                <a:effectLst/>
                <a:latin typeface="Montserrat" panose="00000500000000000000" pitchFamily="2" charset="0"/>
              </a:rPr>
              <a:t> les autres modèles, le temps de prédiction est très rapide.</a:t>
            </a:r>
          </a:p>
          <a:p>
            <a:pPr marL="139700" indent="0">
              <a:buNone/>
            </a:pPr>
            <a:endParaRPr lang="fr-FR" b="0" i="0" dirty="0">
              <a:solidFill>
                <a:srgbClr val="000000"/>
              </a:solidFill>
              <a:effectLst/>
              <a:latin typeface="Montserrat" panose="00000500000000000000" pitchFamily="2" charset="0"/>
            </a:endParaRPr>
          </a:p>
          <a:p>
            <a:pPr marL="139700" indent="0">
              <a:buNone/>
            </a:pPr>
            <a:r>
              <a:rPr lang="fr-FR" b="0" i="0" dirty="0">
                <a:solidFill>
                  <a:srgbClr val="000000"/>
                </a:solidFill>
                <a:effectLst/>
                <a:latin typeface="Montserrat" panose="00000500000000000000" pitchFamily="2" charset="0"/>
              </a:rPr>
              <a:t>Il y a aussi la possibilité d’observer en temps réel l’apprentissage avec la courbe d’apprentissage. La </a:t>
            </a:r>
            <a:r>
              <a:rPr lang="fr-FR" b="0" i="0" dirty="0">
                <a:solidFill>
                  <a:srgbClr val="000000"/>
                </a:solidFill>
                <a:effectLst/>
                <a:latin typeface="Helvetica Neue" panose="020B0604020202020204" charset="0"/>
              </a:rPr>
              <a:t>forme et la dynamique d'une courbe d'apprentissage peuvent être utilisées pour diagnostiquer le comportement du modèle afin de l’améliorer.</a:t>
            </a:r>
          </a:p>
          <a:p>
            <a:pPr marL="139700" indent="0">
              <a:buNone/>
            </a:pPr>
            <a:endParaRPr lang="fr-FR"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On peut également ajouter une fonction personnalisées à la main pour le log </a:t>
            </a:r>
            <a:r>
              <a:rPr lang="fr-FR" dirty="0" err="1"/>
              <a:t>loss</a:t>
            </a:r>
            <a:r>
              <a:rPr lang="fr-FR" dirty="0"/>
              <a:t>. Cela pourrait permettre d’élaborer une fonction fait maison qui pourra répondre au mieux à la problématique de la société.</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Catboost</a:t>
            </a:r>
            <a:r>
              <a:rPr lang="fr-FR" dirty="0"/>
              <a:t> sera donc notre </a:t>
            </a:r>
            <a:r>
              <a:rPr lang="fr-FR" dirty="0" err="1"/>
              <a:t>baseline</a:t>
            </a:r>
            <a:r>
              <a:rPr lang="fr-FR" dirty="0"/>
              <a:t>.</a:t>
            </a:r>
          </a:p>
          <a:p>
            <a:pPr marL="139700" indent="0">
              <a:buNone/>
            </a:pPr>
            <a:endParaRPr lang="fr-FR" dirty="0"/>
          </a:p>
        </p:txBody>
      </p:sp>
    </p:spTree>
    <p:extLst>
      <p:ext uri="{BB962C8B-B14F-4D97-AF65-F5344CB8AC3E}">
        <p14:creationId xmlns:p14="http://schemas.microsoft.com/office/powerpoint/2010/main" val="2103850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effectuerons maintenant un nouvel entraînement du modèle à chaque étape d’amélioration.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Voici le rapport de performance de l’entraînement initial du jeu données.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L'entraînement initial sur le jeu de données nous donne un score de </a:t>
            </a:r>
            <a:r>
              <a:rPr lang="fr-FR" b="0" i="0" dirty="0" err="1">
                <a:solidFill>
                  <a:srgbClr val="000000"/>
                </a:solidFill>
                <a:effectLst/>
                <a:latin typeface="Helvetica Neue" panose="020B0604020202020204" charset="0"/>
              </a:rPr>
              <a:t>logloss</a:t>
            </a:r>
            <a:r>
              <a:rPr lang="fr-FR" b="0" i="0" dirty="0">
                <a:solidFill>
                  <a:srgbClr val="000000"/>
                </a:solidFill>
                <a:effectLst/>
                <a:latin typeface="Helvetica Neue" panose="020B0604020202020204" charset="0"/>
              </a:rPr>
              <a:t> de 2,776.</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Voyons maintenant comment améliorer ces scores.</a:t>
            </a:r>
          </a:p>
        </p:txBody>
      </p:sp>
    </p:spTree>
    <p:extLst>
      <p:ext uri="{BB962C8B-B14F-4D97-AF65-F5344CB8AC3E}">
        <p14:creationId xmlns:p14="http://schemas.microsoft.com/office/powerpoint/2010/main" val="3533734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Une méthode pour améliorer les scores d’un modèle est d’ajouter de nouvelles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pouvons partir de l’hypothèse que la source de revenu est un facteur important pour les performances du modèle.</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On peut donc augmenter l'influence et la corrélation des variables </a:t>
            </a:r>
            <a:r>
              <a:rPr lang="fr-FR" b="1" i="0" dirty="0">
                <a:solidFill>
                  <a:srgbClr val="000000"/>
                </a:solidFill>
                <a:effectLst/>
                <a:latin typeface="Helvetica Neue" panose="020B0604020202020204" charset="0"/>
              </a:rPr>
              <a:t>EXT_SOURCE</a:t>
            </a:r>
            <a:r>
              <a:rPr lang="fr-FR" b="0" i="0" dirty="0">
                <a:solidFill>
                  <a:srgbClr val="000000"/>
                </a:solidFill>
                <a:effectLst/>
                <a:latin typeface="Helvetica Neue" panose="020B0604020202020204" charset="0"/>
              </a:rPr>
              <a:t> pour former de nouvelles variables.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On a ici calculer le produit de la première source de revenu avec la deuxième source de revenu et fait de même pour la troisième source de revenu.</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avons également calculer la différence entre les revenus annuels et le montant annuel du crédit.</a:t>
            </a:r>
            <a:endParaRPr dirty="0"/>
          </a:p>
        </p:txBody>
      </p:sp>
    </p:spTree>
    <p:extLst>
      <p:ext uri="{BB962C8B-B14F-4D97-AF65-F5344CB8AC3E}">
        <p14:creationId xmlns:p14="http://schemas.microsoft.com/office/powerpoint/2010/main" val="3259737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L’ajout des nouvelles </a:t>
            </a:r>
            <a:r>
              <a:rPr lang="fr-FR" dirty="0" err="1"/>
              <a:t>features</a:t>
            </a:r>
            <a:r>
              <a:rPr lang="fr-FR" dirty="0"/>
              <a:t> nous donnes le résultat suivant :</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panose="020B0604020202020204" charset="0"/>
              </a:rPr>
              <a:t>le score </a:t>
            </a:r>
            <a:r>
              <a:rPr lang="fr-FR" b="0" i="0" dirty="0" err="1">
                <a:solidFill>
                  <a:srgbClr val="000000"/>
                </a:solidFill>
                <a:effectLst/>
                <a:latin typeface="Helvetica Neue" panose="020B0604020202020204" charset="0"/>
              </a:rPr>
              <a:t>logloss</a:t>
            </a:r>
            <a:r>
              <a:rPr lang="fr-FR" b="0" i="0" dirty="0">
                <a:solidFill>
                  <a:srgbClr val="000000"/>
                </a:solidFill>
                <a:effectLst/>
                <a:latin typeface="Helvetica Neue" panose="020B0604020202020204" charset="0"/>
              </a:rPr>
              <a:t> s'est amélioré, autour de ~2.761. Même si le score de précision n'est pas vraiment la métrique sur laquelle nous nous concentrons, il donne une idée de la performance générale de l'algorithme.</a:t>
            </a:r>
          </a:p>
          <a:p>
            <a:pPr marL="0" lvl="0" indent="0" algn="l" rtl="0">
              <a:spcBef>
                <a:spcPts val="0"/>
              </a:spcBef>
              <a:spcAft>
                <a:spcPts val="0"/>
              </a:spcAft>
              <a:buNone/>
            </a:pPr>
            <a:r>
              <a:rPr lang="fr-FR" b="0" i="0" dirty="0">
                <a:solidFill>
                  <a:srgbClr val="000000"/>
                </a:solidFill>
                <a:effectLst/>
                <a:latin typeface="Helvetica Neue" panose="020B0604020202020204" charset="0"/>
              </a:rPr>
              <a:t>Comparé à l'entraînement sur les données de base, il y a eu une augmentation de 5% de précision pour la détection des crédits non remboursé. Nous sommes sur la bonne voie.</a:t>
            </a:r>
            <a:endParaRPr lang="fr-FR" dirty="0"/>
          </a:p>
        </p:txBody>
      </p:sp>
    </p:spTree>
    <p:extLst>
      <p:ext uri="{BB962C8B-B14F-4D97-AF65-F5344CB8AC3E}">
        <p14:creationId xmlns:p14="http://schemas.microsoft.com/office/powerpoint/2010/main" val="618643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Passons maintenant à l’étape d’optimisation. C’est un processus très long qui consiste à sélectionner plusieurs valeurs pour chaque paramètre du modèle.</a:t>
            </a:r>
          </a:p>
          <a:p>
            <a:pPr marL="139700" indent="0">
              <a:buNone/>
            </a:pPr>
            <a:endParaRPr lang="fr-FR" dirty="0"/>
          </a:p>
          <a:p>
            <a:pPr marL="139700" indent="0">
              <a:buNone/>
            </a:pPr>
            <a:r>
              <a:rPr lang="fr-FR" dirty="0"/>
              <a:t>Avec ces valeurs plusieurs combinaisons sont effectuées afin de trouver quels sont les meilleurs paramètres.</a:t>
            </a:r>
          </a:p>
        </p:txBody>
      </p:sp>
    </p:spTree>
    <p:extLst>
      <p:ext uri="{BB962C8B-B14F-4D97-AF65-F5344CB8AC3E}">
        <p14:creationId xmlns:p14="http://schemas.microsoft.com/office/powerpoint/2010/main" val="1238691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L'optimisation des hyperparamètres nous a permis d'obtenir un score final de </a:t>
            </a:r>
            <a:r>
              <a:rPr lang="fr-FR" b="0" i="0" dirty="0" err="1">
                <a:solidFill>
                  <a:srgbClr val="000000"/>
                </a:solidFill>
                <a:effectLst/>
                <a:latin typeface="Helvetica Neue" panose="020B0604020202020204" charset="0"/>
              </a:rPr>
              <a:t>logloss</a:t>
            </a:r>
            <a:r>
              <a:rPr lang="fr-FR" b="0" i="0" dirty="0">
                <a:solidFill>
                  <a:srgbClr val="000000"/>
                </a:solidFill>
                <a:effectLst/>
                <a:latin typeface="Helvetica Neue" panose="020B0604020202020204" charset="0"/>
              </a:rPr>
              <a:t> de ~2.758 ainsi qu'un gain de 4% de précision pour la </a:t>
            </a:r>
            <a:r>
              <a:rPr lang="fr-FR" b="0" i="0" dirty="0" err="1">
                <a:solidFill>
                  <a:srgbClr val="000000"/>
                </a:solidFill>
                <a:effectLst/>
                <a:latin typeface="Helvetica Neue" panose="020B0604020202020204" charset="0"/>
              </a:rPr>
              <a:t>detection</a:t>
            </a:r>
            <a:r>
              <a:rPr lang="fr-FR" b="0" i="0" dirty="0">
                <a:solidFill>
                  <a:srgbClr val="000000"/>
                </a:solidFill>
                <a:effectLst/>
                <a:latin typeface="Helvetica Neue" panose="020B0604020202020204" charset="0"/>
              </a:rPr>
              <a:t> des crédits non remboursé.</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774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L'ajout de nouvelles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ainsi que l'optimisation des hyperparamètres a permis d’améliorer le score de </a:t>
            </a:r>
            <a:r>
              <a:rPr lang="fr-FR" b="0" i="0" dirty="0" err="1">
                <a:solidFill>
                  <a:srgbClr val="000000"/>
                </a:solidFill>
                <a:effectLst/>
                <a:latin typeface="Helvetica Neue" panose="020B0604020202020204" charset="0"/>
              </a:rPr>
              <a:t>logloss</a:t>
            </a:r>
            <a:r>
              <a:rPr lang="fr-FR" b="0" i="0" dirty="0">
                <a:solidFill>
                  <a:srgbClr val="000000"/>
                </a:solidFill>
                <a:effectLst/>
                <a:latin typeface="Helvetica Neue" panose="020B0604020202020204" charset="0"/>
              </a:rPr>
              <a:t> de 2,776 à 2,758 et d’augmenter de 9% le pouvoir de prédiction des crédits non remboursés.</a:t>
            </a:r>
            <a:endParaRPr dirty="0"/>
          </a:p>
        </p:txBody>
      </p:sp>
    </p:spTree>
    <p:extLst>
      <p:ext uri="{BB962C8B-B14F-4D97-AF65-F5344CB8AC3E}">
        <p14:creationId xmlns:p14="http://schemas.microsoft.com/office/powerpoint/2010/main" val="1677484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Maintenant que notre modèle est prêt nous pouvons expliquer les choix qui ont pousser l’algorithme à faire tel ou tel prédiction.</a:t>
            </a:r>
          </a:p>
          <a:p>
            <a:pPr marL="139700" indent="0">
              <a:buNone/>
            </a:pPr>
            <a:endParaRPr lang="fr-FR" dirty="0"/>
          </a:p>
          <a:p>
            <a:pPr marL="139700" indent="0">
              <a:buNone/>
            </a:pPr>
            <a:r>
              <a:rPr lang="fr-FR" dirty="0"/>
              <a:t>Ce graphique liste l’importance des variables par ordre d’importance.</a:t>
            </a:r>
          </a:p>
        </p:txBody>
      </p:sp>
    </p:spTree>
    <p:extLst>
      <p:ext uri="{BB962C8B-B14F-4D97-AF65-F5344CB8AC3E}">
        <p14:creationId xmlns:p14="http://schemas.microsoft.com/office/powerpoint/2010/main" val="383795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effectLst/>
                <a:latin typeface="Montserrat" panose="00000500000000000000" pitchFamily="2" charset="0"/>
              </a:rPr>
              <a:t>"Prêt à dépenser", </a:t>
            </a:r>
            <a:r>
              <a:rPr lang="fr-FR" b="0" i="0" dirty="0">
                <a:effectLst/>
                <a:latin typeface="Montserrat" panose="00000500000000000000" pitchFamily="2" charset="0"/>
              </a:rPr>
              <a:t> est une société financière qui propose des crédits à la consommation pour des personnes ayant peu ou pas d'historique de prêt. </a:t>
            </a: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Pour accorder un crédit, l’entreprise a </a:t>
            </a:r>
            <a:r>
              <a:rPr lang="fr-FR" b="1" i="0" dirty="0">
                <a:effectLst/>
                <a:latin typeface="Montserrat" panose="00000500000000000000" pitchFamily="2" charset="0"/>
              </a:rPr>
              <a:t>besoins</a:t>
            </a:r>
            <a:r>
              <a:rPr lang="fr-FR" b="0" i="0" dirty="0">
                <a:effectLst/>
                <a:latin typeface="Montserrat" panose="00000500000000000000" pitchFamily="2" charset="0"/>
              </a:rPr>
              <a:t> d’un outil d’aide à la décision qui calcule la probabilité qu’un client rembourse le crédit ou non.</a:t>
            </a: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L’</a:t>
            </a:r>
            <a:r>
              <a:rPr lang="fr-FR" b="1" i="0" dirty="0">
                <a:effectLst/>
                <a:latin typeface="Montserrat" panose="00000500000000000000" pitchFamily="2" charset="0"/>
              </a:rPr>
              <a:t>objectif</a:t>
            </a:r>
            <a:r>
              <a:rPr lang="fr-FR" b="0" i="0" dirty="0">
                <a:effectLst/>
                <a:latin typeface="Montserrat" panose="00000500000000000000" pitchFamily="2" charset="0"/>
              </a:rPr>
              <a:t> de ce projet sera donc de développer un algorithme de </a:t>
            </a:r>
            <a:r>
              <a:rPr lang="fr-FR" b="0" i="0" dirty="0" err="1">
                <a:effectLst/>
                <a:latin typeface="Montserrat" panose="00000500000000000000" pitchFamily="2" charset="0"/>
              </a:rPr>
              <a:t>scoring</a:t>
            </a:r>
            <a:r>
              <a:rPr lang="fr-FR" b="0" i="0" dirty="0">
                <a:effectLst/>
                <a:latin typeface="Montserrat" panose="00000500000000000000" pitchFamily="2" charset="0"/>
              </a:rPr>
              <a:t> pour savoir si un crédit sera remboursé ou non.</a:t>
            </a:r>
          </a:p>
          <a:p>
            <a:pPr marL="0" lvl="0" indent="0" algn="l" rtl="0">
              <a:spcBef>
                <a:spcPts val="0"/>
              </a:spcBef>
              <a:spcAft>
                <a:spcPts val="0"/>
              </a:spcAft>
              <a:buNone/>
            </a:pPr>
            <a:endParaRPr lang="fr-FR" b="0" i="0" dirty="0">
              <a:effectLst/>
              <a:latin typeface="Montserrat" panose="00000500000000000000" pitchFamily="2" charset="0"/>
            </a:endParaRPr>
          </a:p>
          <a:p>
            <a:pPr marL="0" lvl="0" indent="0" algn="l" rtl="0">
              <a:spcBef>
                <a:spcPts val="0"/>
              </a:spcBef>
              <a:spcAft>
                <a:spcPts val="0"/>
              </a:spcAft>
              <a:buNone/>
            </a:pPr>
            <a:r>
              <a:rPr lang="fr-FR" b="0" i="0" dirty="0">
                <a:effectLst/>
                <a:latin typeface="Montserrat" panose="00000500000000000000" pitchFamily="2" charset="0"/>
              </a:rPr>
              <a:t>Les </a:t>
            </a:r>
            <a:r>
              <a:rPr lang="fr-FR" b="1" i="0" dirty="0">
                <a:effectLst/>
                <a:latin typeface="Montserrat" panose="00000500000000000000" pitchFamily="2" charset="0"/>
              </a:rPr>
              <a:t>chargés de relation client</a:t>
            </a:r>
            <a:r>
              <a:rPr lang="fr-FR" b="0" i="0" dirty="0">
                <a:effectLst/>
                <a:latin typeface="Montserrat" panose="00000500000000000000" pitchFamily="2" charset="0"/>
              </a:rPr>
              <a:t> seront les utilisateurs du modèle de </a:t>
            </a:r>
            <a:r>
              <a:rPr lang="fr-FR" b="0" i="0" dirty="0" err="1">
                <a:effectLst/>
                <a:latin typeface="Montserrat" panose="00000500000000000000" pitchFamily="2" charset="0"/>
              </a:rPr>
              <a:t>scoring</a:t>
            </a:r>
            <a:r>
              <a:rPr lang="fr-FR" b="0" i="0" dirty="0">
                <a:effectLst/>
                <a:latin typeface="Montserrat" panose="00000500000000000000" pitchFamily="2" charset="0"/>
              </a:rPr>
              <a:t>. Puisqu’ils s’adressent aux clients, ils auront besoin que le modèle soit</a:t>
            </a:r>
            <a:r>
              <a:rPr lang="fr-FR" b="1" i="0" dirty="0">
                <a:effectLst/>
                <a:latin typeface="Montserrat" panose="00000500000000000000" pitchFamily="2" charset="0"/>
              </a:rPr>
              <a:t> facilement interprétable</a:t>
            </a:r>
            <a:r>
              <a:rPr lang="fr-FR" b="0" i="0" dirty="0">
                <a:effectLst/>
                <a:latin typeface="Montserrat" panose="00000500000000000000" pitchFamily="2" charset="0"/>
              </a:rPr>
              <a:t>.</a:t>
            </a:r>
            <a:endParaRPr dirty="0"/>
          </a:p>
        </p:txBody>
      </p:sp>
    </p:spTree>
    <p:extLst>
      <p:ext uri="{BB962C8B-B14F-4D97-AF65-F5344CB8AC3E}">
        <p14:creationId xmlns:p14="http://schemas.microsoft.com/office/powerpoint/2010/main" val="290804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endParaRPr lang="fr-FR" dirty="0"/>
          </a:p>
        </p:txBody>
      </p:sp>
    </p:spTree>
    <p:extLst>
      <p:ext uri="{BB962C8B-B14F-4D97-AF65-F5344CB8AC3E}">
        <p14:creationId xmlns:p14="http://schemas.microsoft.com/office/powerpoint/2010/main" val="637761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La métrique qui a été adopté lors de ce projet a été le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 bien qu'il existe d'autres métriques qui auraient pu être étudiées telles que le </a:t>
            </a:r>
            <a:r>
              <a:rPr lang="fr-FR" b="0" i="0" dirty="0" err="1">
                <a:solidFill>
                  <a:srgbClr val="000000"/>
                </a:solidFill>
                <a:effectLst/>
                <a:latin typeface="Helvetica Neue" panose="020B0604020202020204" charset="0"/>
              </a:rPr>
              <a:t>fbeta</a:t>
            </a:r>
            <a:r>
              <a:rPr lang="fr-FR" b="0" i="0" dirty="0">
                <a:solidFill>
                  <a:srgbClr val="000000"/>
                </a:solidFill>
                <a:effectLst/>
                <a:latin typeface="Helvetica Neue" panose="020B0604020202020204" charset="0"/>
              </a:rPr>
              <a:t> score ou le AUC (adaptées pour les jeux de données déséquilibrés). Ces deux dernières métriques étant fréquemment utilisées dans ce projet, une approche différente a été tentée avec le score de </a:t>
            </a:r>
            <a:r>
              <a:rPr lang="fr-FR" b="0" i="0" dirty="0" err="1">
                <a:solidFill>
                  <a:srgbClr val="000000"/>
                </a:solidFill>
                <a:effectLst/>
                <a:latin typeface="Helvetica Neue" panose="020B0604020202020204" charset="0"/>
              </a:rPr>
              <a:t>logloss</a:t>
            </a:r>
            <a:r>
              <a:rPr lang="fr-FR" b="0" i="0" dirty="0">
                <a:solidFill>
                  <a:srgbClr val="000000"/>
                </a:solidFill>
                <a:effectLst/>
                <a:latin typeface="Helvetica Neue" panose="020B0604020202020204" charset="0"/>
              </a:rPr>
              <a:t>.</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On aurait également pu, pour la gestion du déséquilibre du jeu de données, utiliser une des techniques suivantes :</a:t>
            </a:r>
          </a:p>
          <a:p>
            <a:pPr marL="139700" indent="0" algn="l">
              <a:buNone/>
            </a:pPr>
            <a:endParaRPr lang="fr-FR" b="0" i="0" dirty="0">
              <a:solidFill>
                <a:srgbClr val="000000"/>
              </a:solidFill>
              <a:effectLst/>
              <a:latin typeface="Helvetica Neue" panose="020B0604020202020204" charset="0"/>
            </a:endParaRPr>
          </a:p>
          <a:p>
            <a:pPr algn="l">
              <a:buFont typeface="Arial" panose="020B0604020202020204" pitchFamily="34" charset="0"/>
              <a:buChar char="•"/>
            </a:pPr>
            <a:r>
              <a:rPr lang="fr-FR" b="0" i="0" dirty="0">
                <a:solidFill>
                  <a:srgbClr val="000000"/>
                </a:solidFill>
                <a:effectLst/>
                <a:latin typeface="Helvetica Neue" panose="020B0604020202020204" charset="0"/>
              </a:rPr>
              <a:t>L'</a:t>
            </a:r>
            <a:r>
              <a:rPr lang="fr-FR" b="0" i="0" dirty="0" err="1">
                <a:solidFill>
                  <a:srgbClr val="000000"/>
                </a:solidFill>
                <a:effectLst/>
                <a:latin typeface="Helvetica Neue" panose="020B0604020202020204" charset="0"/>
              </a:rPr>
              <a:t>oversampling</a:t>
            </a:r>
            <a:r>
              <a:rPr lang="fr-FR" b="0" i="0" dirty="0">
                <a:solidFill>
                  <a:srgbClr val="000000"/>
                </a:solidFill>
                <a:effectLst/>
                <a:latin typeface="Helvetica Neue" panose="020B0604020202020204" charset="0"/>
              </a:rPr>
              <a:t> - génère plusieurs copies de la classe minoritaire.</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algn="l">
              <a:buFont typeface="Arial" panose="020B0604020202020204" pitchFamily="34" charset="0"/>
              <a:buChar char="•"/>
            </a:pPr>
            <a:r>
              <a:rPr lang="fr-FR" b="0" i="0" dirty="0">
                <a:solidFill>
                  <a:srgbClr val="000000"/>
                </a:solidFill>
                <a:effectLst/>
                <a:latin typeface="Helvetica Neue" panose="020B0604020202020204" charset="0"/>
              </a:rPr>
              <a:t>Le SMOTE (</a:t>
            </a:r>
            <a:r>
              <a:rPr lang="fr-FR" b="0" i="0" dirty="0" err="1">
                <a:solidFill>
                  <a:srgbClr val="000000"/>
                </a:solidFill>
                <a:effectLst/>
                <a:latin typeface="Helvetica Neue" panose="020B0604020202020204" charset="0"/>
              </a:rPr>
              <a:t>Synthetic</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Minority</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Oversampling</a:t>
            </a:r>
            <a:r>
              <a:rPr lang="fr-FR" b="0" i="0" dirty="0">
                <a:solidFill>
                  <a:srgbClr val="000000"/>
                </a:solidFill>
                <a:effectLst/>
                <a:latin typeface="Helvetica Neue" panose="020B0604020202020204" charset="0"/>
              </a:rPr>
              <a:t> Technique) - synthétise de nouvelles données pour la classe minoritaire avec une technique plus appondis que l'</a:t>
            </a:r>
            <a:r>
              <a:rPr lang="fr-FR" b="0" i="0" dirty="0" err="1">
                <a:solidFill>
                  <a:srgbClr val="000000"/>
                </a:solidFill>
                <a:effectLst/>
                <a:latin typeface="Helvetica Neue" panose="020B0604020202020204" charset="0"/>
              </a:rPr>
              <a:t>oversampling</a:t>
            </a:r>
            <a:r>
              <a:rPr lang="fr-FR" b="0" i="0" dirty="0">
                <a:solidFill>
                  <a:srgbClr val="000000"/>
                </a:solidFill>
                <a:effectLst/>
                <a:latin typeface="Helvetica Neue" panose="020B0604020202020204" charset="0"/>
              </a:rPr>
              <a:t>.</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algn="l">
              <a:buFont typeface="Arial" panose="020B0604020202020204" pitchFamily="34" charset="0"/>
              <a:buChar char="•"/>
            </a:pPr>
            <a:r>
              <a:rPr lang="fr-FR" b="0" i="0" dirty="0">
                <a:solidFill>
                  <a:srgbClr val="000000"/>
                </a:solidFill>
                <a:effectLst/>
                <a:latin typeface="Helvetica Neue" panose="020B0604020202020204" charset="0"/>
              </a:rPr>
              <a:t>L'</a:t>
            </a:r>
            <a:r>
              <a:rPr lang="fr-FR" b="0" i="0" dirty="0" err="1">
                <a:solidFill>
                  <a:srgbClr val="000000"/>
                </a:solidFill>
                <a:effectLst/>
                <a:latin typeface="Helvetica Neue" panose="020B0604020202020204" charset="0"/>
              </a:rPr>
              <a:t>undersampling</a:t>
            </a:r>
            <a:r>
              <a:rPr lang="fr-FR" b="0" i="0" dirty="0">
                <a:solidFill>
                  <a:srgbClr val="000000"/>
                </a:solidFill>
                <a:effectLst/>
                <a:latin typeface="Helvetica Neue" panose="020B0604020202020204" charset="0"/>
              </a:rPr>
              <a:t> : réduit les données de la classe majoritaire.</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Le log </a:t>
            </a:r>
            <a:r>
              <a:rPr lang="fr-FR" b="0" i="0" dirty="0" err="1">
                <a:solidFill>
                  <a:srgbClr val="000000"/>
                </a:solidFill>
                <a:effectLst/>
                <a:latin typeface="Helvetica Neue" panose="020B0604020202020204" charset="0"/>
              </a:rPr>
              <a:t>loss</a:t>
            </a:r>
            <a:r>
              <a:rPr lang="fr-FR" b="0" i="0" dirty="0">
                <a:solidFill>
                  <a:srgbClr val="000000"/>
                </a:solidFill>
                <a:effectLst/>
                <a:latin typeface="Helvetica Neue" panose="020B0604020202020204" charset="0"/>
              </a:rPr>
              <a:t> s'avère pertinent dans la mesure où le poids peut être manipulé manuellement afin que la banque puisse elle-même adapter le niveau d'exigence de l'accord du crédit.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Afin d’améliorer le score, l’ajout de nouvelles </a:t>
            </a:r>
            <a:r>
              <a:rPr lang="fr-FR" dirty="0" err="1"/>
              <a:t>features</a:t>
            </a:r>
            <a:r>
              <a:rPr lang="fr-FR" dirty="0"/>
              <a:t> pourrait être efficace. Une autre manière aussi d’améliorer le score serait d’agrandir le jeu de données.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la méthodologie qui a été employé pour le développement de l’algorithme de </a:t>
            </a:r>
            <a:r>
              <a:rPr lang="fr-FR" dirty="0" err="1"/>
              <a:t>scoring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commence tout d’abord par définir l’objectif, qui a été vu précédemment, qui est de développer un modèle de </a:t>
            </a:r>
            <a:r>
              <a:rPr lang="fr-FR" dirty="0" err="1"/>
              <a:t>scoring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passe ensuite à la mise en place des données. Donc, qu’avons-nous à disposition pour répondre à la demande ? Les données sont-elles structurées ? Sont-elles </a:t>
            </a:r>
          </a:p>
          <a:p>
            <a:pPr marL="0" lvl="0" indent="0" algn="l" rtl="0">
              <a:spcBef>
                <a:spcPts val="0"/>
              </a:spcBef>
              <a:spcAft>
                <a:spcPts val="0"/>
              </a:spcAft>
              <a:buNone/>
            </a:pPr>
            <a:r>
              <a:rPr lang="fr-FR" dirty="0"/>
              <a:t>formattées de telle sorte que l’algorithme puisse les interpréter correctement ? C’est ce que nous verrons juste après.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Afin de pouvoir évaluer le modèle, il est indispensable de séparer le jeu de données en deux parties : un set d’entraînement et un set de test.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set d’entraînement servira à entraîner le modèle et le set de test servira à évaluer les performances du modèles. Il faut absolument dissocier le set de données afin que l’évaluation du modèle</a:t>
            </a:r>
          </a:p>
          <a:p>
            <a:pPr marL="0" lvl="0" indent="0" algn="l" rtl="0">
              <a:spcBef>
                <a:spcPts val="0"/>
              </a:spcBef>
              <a:spcAft>
                <a:spcPts val="0"/>
              </a:spcAft>
              <a:buNone/>
            </a:pPr>
            <a:r>
              <a:rPr lang="fr-FR" dirty="0"/>
              <a:t>se fasse sur des données dont l’algorithme n’a jamais vu.</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pourrons ensuite déterminer, en comparant plusieurs modèles, lequel sera le plus adaptée pour notre mission.</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3760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avons une vision globale de la méthodologie, nous pouvons passer en revu le jeu de données que nous avons à disposition.</a:t>
            </a:r>
            <a:endParaRPr dirty="0"/>
          </a:p>
        </p:txBody>
      </p:sp>
    </p:spTree>
    <p:extLst>
      <p:ext uri="{BB962C8B-B14F-4D97-AF65-F5344CB8AC3E}">
        <p14:creationId xmlns:p14="http://schemas.microsoft.com/office/powerpoint/2010/main" val="354593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Voici le schéma global du jeu de données et les relations entre les tables. Pour des raisons de temps, on passera que brièvement sur les fichiers les moins pertinents.</a:t>
            </a:r>
          </a:p>
          <a:p>
            <a:pPr marL="139700" indent="0">
              <a:buNone/>
            </a:pPr>
            <a:r>
              <a:rPr lang="fr-FR" dirty="0"/>
              <a:t>La table principale qui nous intéresse ici est application_train_test.csv. Ce fichier comporte les principales </a:t>
            </a:r>
            <a:r>
              <a:rPr lang="fr-FR" b="0" i="0" dirty="0">
                <a:solidFill>
                  <a:srgbClr val="000000"/>
                </a:solidFill>
                <a:effectLst/>
                <a:latin typeface="Helvetica Neue" panose="020B0604020202020204" charset="0"/>
              </a:rPr>
              <a:t>données d'entraînement et de test dont les informations sur chaque demande de prêt.</a:t>
            </a:r>
          </a:p>
          <a:p>
            <a:pPr marL="139700" indent="0">
              <a:buNone/>
            </a:pPr>
            <a:r>
              <a:rPr lang="fr-FR" b="0" i="0" dirty="0">
                <a:solidFill>
                  <a:srgbClr val="000000"/>
                </a:solidFill>
                <a:effectLst/>
                <a:latin typeface="Helvetica Neue" panose="020B0604020202020204" charset="0"/>
              </a:rPr>
              <a:t>Nous allons étudier ce fichier un peu plus en détail dans la diapositive suivante.</a:t>
            </a:r>
          </a:p>
          <a:p>
            <a:pPr marL="139700" indent="0">
              <a:buNone/>
            </a:pPr>
            <a:endParaRPr lang="fr-FR" dirty="0"/>
          </a:p>
          <a:p>
            <a:pPr marL="139700" indent="0">
              <a:buNone/>
            </a:pPr>
            <a:r>
              <a:rPr lang="fr-FR" dirty="0"/>
              <a:t>En bref :</a:t>
            </a:r>
          </a:p>
          <a:p>
            <a:pPr marL="457200" indent="-317500">
              <a:buFontTx/>
              <a:buChar char="-"/>
            </a:pPr>
            <a:r>
              <a:rPr lang="fr-FR" dirty="0"/>
              <a:t>La table </a:t>
            </a:r>
            <a:r>
              <a:rPr lang="fr-FR" dirty="0" err="1"/>
              <a:t>previous_application</a:t>
            </a:r>
            <a:r>
              <a:rPr lang="fr-FR" dirty="0"/>
              <a:t> contiens toutes les demandes précédentes des clients</a:t>
            </a:r>
          </a:p>
          <a:p>
            <a:pPr marL="457200" indent="-317500">
              <a:buFontTx/>
              <a:buChar char="-"/>
            </a:pPr>
            <a:r>
              <a:rPr lang="fr-FR" dirty="0"/>
              <a:t>La table bureau contient tous les crédits précédents du client fournis pas d’autres institutions financières.</a:t>
            </a:r>
          </a:p>
          <a:p>
            <a:pPr marL="457200" indent="-317500">
              <a:buFontTx/>
              <a:buChar char="-"/>
            </a:pPr>
            <a:r>
              <a:rPr lang="fr-FR" dirty="0"/>
              <a:t>La table POS_CASH contiens l’historique des soldes mensuels des prêts du client</a:t>
            </a:r>
          </a:p>
          <a:p>
            <a:pPr marL="139700" indent="0">
              <a:buNone/>
            </a:pPr>
            <a:endParaRPr lang="fr-FR" dirty="0"/>
          </a:p>
          <a:p>
            <a:pPr marL="139700" indent="0">
              <a:buNone/>
            </a:pPr>
            <a:r>
              <a:rPr lang="fr-FR" dirty="0"/>
              <a:t>Toutes ces tables sont liées entre elles grâce à un </a:t>
            </a:r>
            <a:r>
              <a:rPr lang="fr-FR"/>
              <a:t>numéro d’identifiant.</a:t>
            </a:r>
            <a:endParaRPr lang="fr-FR" dirty="0"/>
          </a:p>
          <a:p>
            <a:pPr marL="139700" indent="0">
              <a:buNone/>
            </a:pPr>
            <a:endParaRPr lang="fr-FR" dirty="0"/>
          </a:p>
        </p:txBody>
      </p:sp>
    </p:spTree>
    <p:extLst>
      <p:ext uri="{BB962C8B-B14F-4D97-AF65-F5344CB8AC3E}">
        <p14:creationId xmlns:p14="http://schemas.microsoft.com/office/powerpoint/2010/main" val="1181174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table contient le jeu de données que nous allons utiliser pour développer le modèle de machine </a:t>
            </a:r>
            <a:r>
              <a:rPr lang="fr-FR" dirty="0" err="1"/>
              <a:t>learning</a:t>
            </a:r>
            <a:r>
              <a:rPr lang="fr-FR" dirty="0"/>
              <a:t>. Elle contient 307 000 lignes et est composées de 122 </a:t>
            </a:r>
            <a:r>
              <a:rPr lang="fr-FR" dirty="0" err="1"/>
              <a:t>features</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Parmi les données des clients nous pouvons y trouver des informations personnelles anonymisées comme l’âge, le genre, le salaire, la situation familiale.</a:t>
            </a:r>
          </a:p>
          <a:p>
            <a:pPr marL="0" lvl="0" indent="0" algn="l" rtl="0">
              <a:spcBef>
                <a:spcPts val="0"/>
              </a:spcBef>
              <a:spcAft>
                <a:spcPts val="0"/>
              </a:spcAft>
              <a:buNone/>
            </a:pPr>
            <a:r>
              <a:rPr lang="fr-FR" dirty="0"/>
              <a:t>Aussi des données relatives au crédit, le montant et sa durée.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Néanmoins nous avons dû laisser de côté le fichier csv application test, est était supposés être le set de test pour l’évaluation de l’algorithme.</a:t>
            </a:r>
          </a:p>
          <a:p>
            <a:pPr marL="0" lvl="0" indent="0" algn="l" rtl="0">
              <a:spcBef>
                <a:spcPts val="0"/>
              </a:spcBef>
              <a:spcAft>
                <a:spcPts val="0"/>
              </a:spcAft>
              <a:buNone/>
            </a:pPr>
            <a:r>
              <a:rPr lang="fr-FR" dirty="0"/>
              <a:t>Or ce fichier ne contient pas la colonne TARGET qui est indispensable, qui est le label, si oui ou non le crédit a été remboursé.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se contentera donc de diviser la table prévu à l’entraînement en set d’entraînement et de test.</a:t>
            </a:r>
          </a:p>
        </p:txBody>
      </p:sp>
    </p:spTree>
    <p:extLst>
      <p:ext uri="{BB962C8B-B14F-4D97-AF65-F5344CB8AC3E}">
        <p14:creationId xmlns:p14="http://schemas.microsoft.com/office/powerpoint/2010/main" val="255290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Comme mentionné précédemment, nous avons besoins de label pour développer le modèle. Nous sommes face à un problème d’apprentissage supervisé, c’est-à-dire que nous montrons à l’algorithme</a:t>
            </a:r>
          </a:p>
          <a:p>
            <a:pPr marL="139700" indent="0">
              <a:buNone/>
            </a:pPr>
            <a:r>
              <a:rPr lang="fr-FR" dirty="0"/>
              <a:t>le label de l’observation. La colonne TARGET ne contenant que 2 valeurs possibles; 0 et 1, nous devons choisir un algorithme adapté pour de la classification binaire.</a:t>
            </a:r>
          </a:p>
          <a:p>
            <a:pPr marL="139700" indent="0">
              <a:buNone/>
            </a:pPr>
            <a:r>
              <a:rPr lang="fr-FR" dirty="0"/>
              <a:t>Dans le jeu de donnée, 0 signifie que le crédit a été remboursé et 1 signifie que le client a rencontré des difficultés pour rembourser son crédit.</a:t>
            </a:r>
          </a:p>
          <a:p>
            <a:pPr marL="139700" indent="0">
              <a:buNone/>
            </a:pPr>
            <a:r>
              <a:rPr lang="fr-FR" dirty="0"/>
              <a:t>Pour ce qui est des </a:t>
            </a:r>
            <a:r>
              <a:rPr lang="fr-FR" dirty="0" err="1"/>
              <a:t>features</a:t>
            </a:r>
            <a:r>
              <a:rPr lang="fr-FR" dirty="0"/>
              <a:t>, nous devons identifier leur type afin de leur apporter un traitement adaptée.</a:t>
            </a:r>
          </a:p>
          <a:p>
            <a:pPr marL="139700" indent="0">
              <a:buNone/>
            </a:pPr>
            <a:endParaRPr lang="fr-FR" dirty="0"/>
          </a:p>
        </p:txBody>
      </p:sp>
    </p:spTree>
    <p:extLst>
      <p:ext uri="{BB962C8B-B14F-4D97-AF65-F5344CB8AC3E}">
        <p14:creationId xmlns:p14="http://schemas.microsoft.com/office/powerpoint/2010/main" val="3276976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dirty="0">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38.png"/><Relationship Id="rId5" Type="http://schemas.openxmlformats.org/officeDocument/2006/relationships/image" Target="../media/image33.svg"/><Relationship Id="rId15" Type="http://schemas.openxmlformats.org/officeDocument/2006/relationships/image" Target="../media/image40.png"/><Relationship Id="rId10" Type="http://schemas.openxmlformats.org/officeDocument/2006/relationships/customXml" Target="../ink/ink3.xml"/><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7.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227573" y="1909656"/>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PRÊT À DÉPENSER</a:t>
            </a:r>
            <a:endParaRPr dirty="0"/>
          </a:p>
        </p:txBody>
      </p:sp>
      <p:sp>
        <p:nvSpPr>
          <p:cNvPr id="4" name="Google Shape;119;p18">
            <a:extLst>
              <a:ext uri="{FF2B5EF4-FFF2-40B4-BE49-F238E27FC236}">
                <a16:creationId xmlns:a16="http://schemas.microsoft.com/office/drawing/2014/main" id="{A5050076-6DCB-46FE-B564-42166BB8824D}"/>
              </a:ext>
            </a:extLst>
          </p:cNvPr>
          <p:cNvSpPr txBox="1">
            <a:spLocks/>
          </p:cNvSpPr>
          <p:nvPr/>
        </p:nvSpPr>
        <p:spPr>
          <a:xfrm>
            <a:off x="1227573" y="3254390"/>
            <a:ext cx="47796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Construire un modèle de scoring</a:t>
            </a:r>
          </a:p>
        </p:txBody>
      </p:sp>
      <p:pic>
        <p:nvPicPr>
          <p:cNvPr id="5" name="Image 4">
            <a:extLst>
              <a:ext uri="{FF2B5EF4-FFF2-40B4-BE49-F238E27FC236}">
                <a16:creationId xmlns:a16="http://schemas.microsoft.com/office/drawing/2014/main" id="{C9984835-0FBA-42EE-BD1F-4E7C84103111}"/>
              </a:ext>
            </a:extLst>
          </p:cNvPr>
          <p:cNvPicPr>
            <a:picLocks noChangeAspect="1"/>
          </p:cNvPicPr>
          <p:nvPr>
            <p:custDataLst>
              <p:tags r:id="rId1"/>
            </p:custDataLst>
          </p:nvPr>
        </p:nvPicPr>
        <p:blipFill>
          <a:blip r:embed="rId4"/>
          <a:stretch>
            <a:fillRect/>
          </a:stretch>
        </p:blipFill>
        <p:spPr>
          <a:xfrm>
            <a:off x="5648018" y="522701"/>
            <a:ext cx="2773909" cy="27739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1F2F4D9-3A30-4A86-BCAB-C96849FA0A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dirty="0"/>
          </a:p>
        </p:txBody>
      </p:sp>
      <p:pic>
        <p:nvPicPr>
          <p:cNvPr id="3" name="Image 2">
            <a:extLst>
              <a:ext uri="{FF2B5EF4-FFF2-40B4-BE49-F238E27FC236}">
                <a16:creationId xmlns:a16="http://schemas.microsoft.com/office/drawing/2014/main" id="{9AD8BB85-8464-4C74-B735-8F44A194A375}"/>
              </a:ext>
            </a:extLst>
          </p:cNvPr>
          <p:cNvPicPr>
            <a:picLocks noChangeAspect="1"/>
          </p:cNvPicPr>
          <p:nvPr/>
        </p:nvPicPr>
        <p:blipFill>
          <a:blip r:embed="rId3"/>
          <a:stretch>
            <a:fillRect/>
          </a:stretch>
        </p:blipFill>
        <p:spPr>
          <a:xfrm>
            <a:off x="0" y="100969"/>
            <a:ext cx="784800" cy="784800"/>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
        <p:nvSpPr>
          <p:cNvPr id="4" name="Google Shape;263;p29">
            <a:extLst>
              <a:ext uri="{FF2B5EF4-FFF2-40B4-BE49-F238E27FC236}">
                <a16:creationId xmlns:a16="http://schemas.microsoft.com/office/drawing/2014/main" id="{B2EAF5C5-286A-43D4-B2F9-7640E1B1CB2C}"/>
              </a:ext>
            </a:extLst>
          </p:cNvPr>
          <p:cNvSpPr txBox="1">
            <a:spLocks/>
          </p:cNvSpPr>
          <p:nvPr/>
        </p:nvSpPr>
        <p:spPr>
          <a:xfrm>
            <a:off x="-343471" y="765732"/>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2. Données</a:t>
            </a:r>
          </a:p>
        </p:txBody>
      </p:sp>
      <p:sp>
        <p:nvSpPr>
          <p:cNvPr id="5" name="Google Shape;263;p29">
            <a:extLst>
              <a:ext uri="{FF2B5EF4-FFF2-40B4-BE49-F238E27FC236}">
                <a16:creationId xmlns:a16="http://schemas.microsoft.com/office/drawing/2014/main" id="{A4D025FD-A4C3-46AE-B70E-CAB4F1ACCFBA}"/>
              </a:ext>
            </a:extLst>
          </p:cNvPr>
          <p:cNvSpPr txBox="1">
            <a:spLocks/>
          </p:cNvSpPr>
          <p:nvPr/>
        </p:nvSpPr>
        <p:spPr>
          <a:xfrm>
            <a:off x="3298154" y="104701"/>
            <a:ext cx="2550799" cy="643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2000" dirty="0">
                <a:solidFill>
                  <a:schemeClr val="accent1"/>
                </a:solidFill>
                <a:latin typeface="Roboto Slab" panose="020B0604020202020204" charset="0"/>
                <a:ea typeface="Roboto Slab" panose="020B0604020202020204" charset="0"/>
              </a:rPr>
              <a:t>Type de </a:t>
            </a:r>
            <a:r>
              <a:rPr lang="fr-FR" sz="2000" dirty="0" err="1">
                <a:solidFill>
                  <a:schemeClr val="accent1"/>
                </a:solidFill>
                <a:latin typeface="Roboto Slab" panose="020B0604020202020204" charset="0"/>
                <a:ea typeface="Roboto Slab" panose="020B0604020202020204" charset="0"/>
              </a:rPr>
              <a:t>Features</a:t>
            </a:r>
            <a:endParaRPr lang="fr-FR" sz="1800" dirty="0">
              <a:solidFill>
                <a:schemeClr val="accent1"/>
              </a:solidFill>
              <a:latin typeface="Roboto Slab" panose="020B0604020202020204" charset="0"/>
              <a:ea typeface="Roboto Slab" panose="020B0604020202020204" charset="0"/>
            </a:endParaRPr>
          </a:p>
        </p:txBody>
      </p:sp>
      <p:pic>
        <p:nvPicPr>
          <p:cNvPr id="7" name="Image 6">
            <a:extLst>
              <a:ext uri="{FF2B5EF4-FFF2-40B4-BE49-F238E27FC236}">
                <a16:creationId xmlns:a16="http://schemas.microsoft.com/office/drawing/2014/main" id="{96CC65D6-A89B-429B-891C-F4B2C16B05CC}"/>
              </a:ext>
            </a:extLst>
          </p:cNvPr>
          <p:cNvPicPr>
            <a:picLocks noChangeAspect="1"/>
          </p:cNvPicPr>
          <p:nvPr/>
        </p:nvPicPr>
        <p:blipFill>
          <a:blip r:embed="rId4"/>
          <a:stretch>
            <a:fillRect/>
          </a:stretch>
        </p:blipFill>
        <p:spPr>
          <a:xfrm>
            <a:off x="1299528" y="2771774"/>
            <a:ext cx="1276045" cy="1276045"/>
          </a:xfrm>
          <a:prstGeom prst="rect">
            <a:avLst/>
          </a:prstGeom>
        </p:spPr>
      </p:pic>
      <p:sp>
        <p:nvSpPr>
          <p:cNvPr id="9" name="ZoneTexte 8">
            <a:extLst>
              <a:ext uri="{FF2B5EF4-FFF2-40B4-BE49-F238E27FC236}">
                <a16:creationId xmlns:a16="http://schemas.microsoft.com/office/drawing/2014/main" id="{8241F144-9416-4CF4-907D-731928E891AF}"/>
              </a:ext>
            </a:extLst>
          </p:cNvPr>
          <p:cNvSpPr txBox="1"/>
          <p:nvPr/>
        </p:nvSpPr>
        <p:spPr>
          <a:xfrm>
            <a:off x="1128270" y="2249744"/>
            <a:ext cx="16185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Booléennes </a:t>
            </a:r>
          </a:p>
        </p:txBody>
      </p:sp>
      <p:pic>
        <p:nvPicPr>
          <p:cNvPr id="11" name="Image 10">
            <a:extLst>
              <a:ext uri="{FF2B5EF4-FFF2-40B4-BE49-F238E27FC236}">
                <a16:creationId xmlns:a16="http://schemas.microsoft.com/office/drawing/2014/main" id="{1A88AD5D-A2E7-4D95-A394-5E9DF5DB2121}"/>
              </a:ext>
            </a:extLst>
          </p:cNvPr>
          <p:cNvPicPr>
            <a:picLocks noChangeAspect="1"/>
          </p:cNvPicPr>
          <p:nvPr/>
        </p:nvPicPr>
        <p:blipFill>
          <a:blip r:embed="rId5"/>
          <a:stretch>
            <a:fillRect/>
          </a:stretch>
        </p:blipFill>
        <p:spPr>
          <a:xfrm>
            <a:off x="3933977" y="2457449"/>
            <a:ext cx="1276045" cy="1276045"/>
          </a:xfrm>
          <a:prstGeom prst="rect">
            <a:avLst/>
          </a:prstGeom>
        </p:spPr>
      </p:pic>
      <p:sp>
        <p:nvSpPr>
          <p:cNvPr id="12" name="ZoneTexte 11">
            <a:extLst>
              <a:ext uri="{FF2B5EF4-FFF2-40B4-BE49-F238E27FC236}">
                <a16:creationId xmlns:a16="http://schemas.microsoft.com/office/drawing/2014/main" id="{E8BD0CF6-FE47-4F78-8B40-1D35E1B4E4DA}"/>
              </a:ext>
            </a:extLst>
          </p:cNvPr>
          <p:cNvSpPr txBox="1"/>
          <p:nvPr/>
        </p:nvSpPr>
        <p:spPr>
          <a:xfrm>
            <a:off x="3762719" y="1935419"/>
            <a:ext cx="16185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Numériques </a:t>
            </a:r>
          </a:p>
        </p:txBody>
      </p:sp>
      <p:pic>
        <p:nvPicPr>
          <p:cNvPr id="14" name="Image 13">
            <a:extLst>
              <a:ext uri="{FF2B5EF4-FFF2-40B4-BE49-F238E27FC236}">
                <a16:creationId xmlns:a16="http://schemas.microsoft.com/office/drawing/2014/main" id="{330E0D67-BC32-4F0D-807B-3F2E6452BE81}"/>
              </a:ext>
            </a:extLst>
          </p:cNvPr>
          <p:cNvPicPr>
            <a:picLocks noChangeAspect="1"/>
          </p:cNvPicPr>
          <p:nvPr/>
        </p:nvPicPr>
        <p:blipFill>
          <a:blip r:embed="rId6"/>
          <a:stretch>
            <a:fillRect/>
          </a:stretch>
        </p:blipFill>
        <p:spPr>
          <a:xfrm>
            <a:off x="6568426" y="2771773"/>
            <a:ext cx="1276045" cy="1276045"/>
          </a:xfrm>
          <a:prstGeom prst="rect">
            <a:avLst/>
          </a:prstGeom>
        </p:spPr>
      </p:pic>
      <p:sp>
        <p:nvSpPr>
          <p:cNvPr id="15" name="ZoneTexte 14">
            <a:extLst>
              <a:ext uri="{FF2B5EF4-FFF2-40B4-BE49-F238E27FC236}">
                <a16:creationId xmlns:a16="http://schemas.microsoft.com/office/drawing/2014/main" id="{B1E3F4E7-BF2F-4492-8D94-C8CDFC6072E8}"/>
              </a:ext>
            </a:extLst>
          </p:cNvPr>
          <p:cNvSpPr txBox="1"/>
          <p:nvPr/>
        </p:nvSpPr>
        <p:spPr>
          <a:xfrm>
            <a:off x="6397168" y="2171672"/>
            <a:ext cx="171813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Catégorielles </a:t>
            </a:r>
          </a:p>
        </p:txBody>
      </p:sp>
    </p:spTree>
    <p:extLst>
      <p:ext uri="{BB962C8B-B14F-4D97-AF65-F5344CB8AC3E}">
        <p14:creationId xmlns:p14="http://schemas.microsoft.com/office/powerpoint/2010/main" val="136596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78747CA-09C5-4643-B8AD-3A0E03114D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dirty="0"/>
          </a:p>
        </p:txBody>
      </p:sp>
      <p:sp>
        <p:nvSpPr>
          <p:cNvPr id="3" name="Google Shape;263;p29">
            <a:extLst>
              <a:ext uri="{FF2B5EF4-FFF2-40B4-BE49-F238E27FC236}">
                <a16:creationId xmlns:a16="http://schemas.microsoft.com/office/drawing/2014/main" id="{4410A239-09DA-4839-9F47-2EA4A8B40136}"/>
              </a:ext>
            </a:extLst>
          </p:cNvPr>
          <p:cNvSpPr txBox="1">
            <a:spLocks/>
          </p:cNvSpPr>
          <p:nvPr/>
        </p:nvSpPr>
        <p:spPr>
          <a:xfrm>
            <a:off x="3298154" y="104701"/>
            <a:ext cx="2705081" cy="643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2000" dirty="0">
                <a:solidFill>
                  <a:schemeClr val="accent1"/>
                </a:solidFill>
                <a:latin typeface="Roboto Slab" panose="020B0604020202020204" charset="0"/>
                <a:ea typeface="Roboto Slab" panose="020B0604020202020204" charset="0"/>
              </a:rPr>
              <a:t>Valeurs manquantes</a:t>
            </a:r>
            <a:endParaRPr lang="fr-FR" sz="1800" dirty="0">
              <a:solidFill>
                <a:schemeClr val="accent1"/>
              </a:solidFill>
              <a:latin typeface="Roboto Slab" panose="020B0604020202020204" charset="0"/>
              <a:ea typeface="Roboto Slab" panose="020B0604020202020204" charset="0"/>
            </a:endParaRPr>
          </a:p>
        </p:txBody>
      </p:sp>
      <p:pic>
        <p:nvPicPr>
          <p:cNvPr id="4" name="Image 3">
            <a:extLst>
              <a:ext uri="{FF2B5EF4-FFF2-40B4-BE49-F238E27FC236}">
                <a16:creationId xmlns:a16="http://schemas.microsoft.com/office/drawing/2014/main" id="{BF434928-A873-4823-A049-66C26B342D0D}"/>
              </a:ext>
            </a:extLst>
          </p:cNvPr>
          <p:cNvPicPr>
            <a:picLocks noChangeAspect="1"/>
          </p:cNvPicPr>
          <p:nvPr/>
        </p:nvPicPr>
        <p:blipFill>
          <a:blip r:embed="rId3"/>
          <a:stretch>
            <a:fillRect/>
          </a:stretch>
        </p:blipFill>
        <p:spPr>
          <a:xfrm>
            <a:off x="0" y="100969"/>
            <a:ext cx="784800" cy="784800"/>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
        <p:nvSpPr>
          <p:cNvPr id="5" name="Google Shape;263;p29">
            <a:extLst>
              <a:ext uri="{FF2B5EF4-FFF2-40B4-BE49-F238E27FC236}">
                <a16:creationId xmlns:a16="http://schemas.microsoft.com/office/drawing/2014/main" id="{E0B91F9E-D834-4619-B175-D8A0AAFF915D}"/>
              </a:ext>
            </a:extLst>
          </p:cNvPr>
          <p:cNvSpPr txBox="1">
            <a:spLocks/>
          </p:cNvSpPr>
          <p:nvPr/>
        </p:nvSpPr>
        <p:spPr>
          <a:xfrm>
            <a:off x="-343471" y="765732"/>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2. Données</a:t>
            </a:r>
          </a:p>
        </p:txBody>
      </p:sp>
      <p:pic>
        <p:nvPicPr>
          <p:cNvPr id="7" name="Image 6">
            <a:extLst>
              <a:ext uri="{FF2B5EF4-FFF2-40B4-BE49-F238E27FC236}">
                <a16:creationId xmlns:a16="http://schemas.microsoft.com/office/drawing/2014/main" id="{124DB233-6FBA-4A86-8D03-62248EBB167C}"/>
              </a:ext>
            </a:extLst>
          </p:cNvPr>
          <p:cNvPicPr>
            <a:picLocks noChangeAspect="1"/>
          </p:cNvPicPr>
          <p:nvPr/>
        </p:nvPicPr>
        <p:blipFill>
          <a:blip r:embed="rId4"/>
          <a:stretch>
            <a:fillRect/>
          </a:stretch>
        </p:blipFill>
        <p:spPr>
          <a:xfrm>
            <a:off x="1918110" y="747759"/>
            <a:ext cx="5307779" cy="4257731"/>
          </a:xfrm>
          <a:prstGeom prst="rect">
            <a:avLst/>
          </a:prstGeom>
        </p:spPr>
      </p:pic>
    </p:spTree>
    <p:extLst>
      <p:ext uri="{BB962C8B-B14F-4D97-AF65-F5344CB8AC3E}">
        <p14:creationId xmlns:p14="http://schemas.microsoft.com/office/powerpoint/2010/main" val="4231550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lumMod val="90000"/>
                  </a:schemeClr>
                </a:solidFill>
              </a:rPr>
              <a:t>3.</a:t>
            </a:r>
            <a:endParaRPr sz="6000" dirty="0">
              <a:solidFill>
                <a:schemeClr val="accent4">
                  <a:lumMod val="90000"/>
                </a:schemeClr>
              </a:solidFill>
            </a:endParaRPr>
          </a:p>
          <a:p>
            <a:pPr marL="0" lvl="0" indent="0" algn="l" rtl="0">
              <a:spcBef>
                <a:spcPts val="0"/>
              </a:spcBef>
              <a:spcAft>
                <a:spcPts val="0"/>
              </a:spcAft>
              <a:buNone/>
            </a:pPr>
            <a:r>
              <a:rPr lang="en" dirty="0"/>
              <a:t>Analyses</a:t>
            </a:r>
            <a:endParaRP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Explorations de features</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6" name="Image 5">
            <a:extLst>
              <a:ext uri="{FF2B5EF4-FFF2-40B4-BE49-F238E27FC236}">
                <a16:creationId xmlns:a16="http://schemas.microsoft.com/office/drawing/2014/main" id="{AAC58774-6C73-4B94-8797-E59B3D0B92F6}"/>
              </a:ext>
            </a:extLst>
          </p:cNvPr>
          <p:cNvPicPr>
            <a:picLocks noChangeAspect="1"/>
          </p:cNvPicPr>
          <p:nvPr/>
        </p:nvPicPr>
        <p:blipFill>
          <a:blip r:embed="rId3"/>
          <a:stretch>
            <a:fillRect/>
          </a:stretch>
        </p:blipFill>
        <p:spPr>
          <a:xfrm rot="20738730" flipH="1">
            <a:off x="6057532" y="433701"/>
            <a:ext cx="2642187" cy="2642187"/>
          </a:xfrm>
          <a:prstGeom prst="rect">
            <a:avLst/>
          </a:prstGeom>
          <a:effectLst>
            <a:outerShdw blurRad="76200" dir="13500000" sy="23000" kx="1200000" algn="br" rotWithShape="0">
              <a:prstClr val="black">
                <a:alpha val="8000"/>
              </a:prstClr>
            </a:outerShdw>
          </a:effectLst>
        </p:spPr>
      </p:pic>
    </p:spTree>
    <p:extLst>
      <p:ext uri="{BB962C8B-B14F-4D97-AF65-F5344CB8AC3E}">
        <p14:creationId xmlns:p14="http://schemas.microsoft.com/office/powerpoint/2010/main" val="268110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BA8C6-FADB-4256-A4E2-BF255D7FA7D8}"/>
              </a:ext>
            </a:extLst>
          </p:cNvPr>
          <p:cNvSpPr>
            <a:spLocks noGrp="1"/>
          </p:cNvSpPr>
          <p:nvPr>
            <p:ph type="ctrTitle"/>
          </p:nvPr>
        </p:nvSpPr>
        <p:spPr>
          <a:xfrm>
            <a:off x="1812725" y="-283499"/>
            <a:ext cx="5832600" cy="1159800"/>
          </a:xfrm>
        </p:spPr>
        <p:txBody>
          <a:bodyPr/>
          <a:lstStyle/>
          <a:p>
            <a:pPr algn="ctr"/>
            <a:r>
              <a:rPr lang="fr-FR" sz="2400" dirty="0"/>
              <a:t>Distribution du montant des crédits</a:t>
            </a:r>
          </a:p>
        </p:txBody>
      </p:sp>
      <p:pic>
        <p:nvPicPr>
          <p:cNvPr id="5" name="Image 4">
            <a:extLst>
              <a:ext uri="{FF2B5EF4-FFF2-40B4-BE49-F238E27FC236}">
                <a16:creationId xmlns:a16="http://schemas.microsoft.com/office/drawing/2014/main" id="{55424047-5BBD-46AB-B9D9-96C5FCB0D60C}"/>
              </a:ext>
            </a:extLst>
          </p:cNvPr>
          <p:cNvPicPr>
            <a:picLocks noChangeAspect="1"/>
          </p:cNvPicPr>
          <p:nvPr/>
        </p:nvPicPr>
        <p:blipFill>
          <a:blip r:embed="rId3"/>
          <a:stretch>
            <a:fillRect/>
          </a:stretch>
        </p:blipFill>
        <p:spPr>
          <a:xfrm>
            <a:off x="0" y="876301"/>
            <a:ext cx="8951689" cy="4112606"/>
          </a:xfrm>
          <a:prstGeom prst="rect">
            <a:avLst/>
          </a:prstGeom>
        </p:spPr>
      </p:pic>
      <p:pic>
        <p:nvPicPr>
          <p:cNvPr id="6" name="Image 5">
            <a:extLst>
              <a:ext uri="{FF2B5EF4-FFF2-40B4-BE49-F238E27FC236}">
                <a16:creationId xmlns:a16="http://schemas.microsoft.com/office/drawing/2014/main" id="{E8FC08BD-78EF-4AE4-851B-C60DC70D3735}"/>
              </a:ext>
            </a:extLst>
          </p:cNvPr>
          <p:cNvPicPr>
            <a:picLocks noChangeAspect="1"/>
          </p:cNvPicPr>
          <p:nvPr/>
        </p:nvPicPr>
        <p:blipFill>
          <a:blip r:embed="rId4"/>
          <a:stretch>
            <a:fillRect/>
          </a:stretch>
        </p:blipFill>
        <p:spPr>
          <a:xfrm rot="20738730" flipH="1">
            <a:off x="93448" y="-39005"/>
            <a:ext cx="825827" cy="825827"/>
          </a:xfrm>
          <a:prstGeom prst="rect">
            <a:avLst/>
          </a:prstGeom>
          <a:effectLst>
            <a:outerShdw blurRad="76200" dir="13500000" sy="23000" kx="1200000" algn="br" rotWithShape="0">
              <a:prstClr val="black">
                <a:alpha val="8000"/>
              </a:prstClr>
            </a:outerShdw>
          </a:effectLst>
        </p:spPr>
      </p:pic>
      <p:sp>
        <p:nvSpPr>
          <p:cNvPr id="7" name="Google Shape;263;p29">
            <a:extLst>
              <a:ext uri="{FF2B5EF4-FFF2-40B4-BE49-F238E27FC236}">
                <a16:creationId xmlns:a16="http://schemas.microsoft.com/office/drawing/2014/main" id="{0E9D7257-3887-4A77-A0C0-73F4523AF1BB}"/>
              </a:ext>
            </a:extLst>
          </p:cNvPr>
          <p:cNvSpPr txBox="1">
            <a:spLocks/>
          </p:cNvSpPr>
          <p:nvPr/>
        </p:nvSpPr>
        <p:spPr>
          <a:xfrm>
            <a:off x="-333946" y="655295"/>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3. Analyses</a:t>
            </a:r>
          </a:p>
        </p:txBody>
      </p:sp>
    </p:spTree>
    <p:extLst>
      <p:ext uri="{BB962C8B-B14F-4D97-AF65-F5344CB8AC3E}">
        <p14:creationId xmlns:p14="http://schemas.microsoft.com/office/powerpoint/2010/main" val="367719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BA8C6-FADB-4256-A4E2-BF255D7FA7D8}"/>
              </a:ext>
            </a:extLst>
          </p:cNvPr>
          <p:cNvSpPr>
            <a:spLocks noGrp="1"/>
          </p:cNvSpPr>
          <p:nvPr>
            <p:ph type="ctrTitle"/>
          </p:nvPr>
        </p:nvSpPr>
        <p:spPr>
          <a:xfrm>
            <a:off x="1812725" y="-283499"/>
            <a:ext cx="5832600" cy="1159800"/>
          </a:xfrm>
        </p:spPr>
        <p:txBody>
          <a:bodyPr/>
          <a:lstStyle/>
          <a:p>
            <a:pPr algn="ctr"/>
            <a:r>
              <a:rPr lang="fr-FR" sz="2400" dirty="0"/>
              <a:t>Proportion des crédits qui ont été remboursés ou non</a:t>
            </a:r>
          </a:p>
        </p:txBody>
      </p:sp>
      <p:pic>
        <p:nvPicPr>
          <p:cNvPr id="4" name="Image 3">
            <a:extLst>
              <a:ext uri="{FF2B5EF4-FFF2-40B4-BE49-F238E27FC236}">
                <a16:creationId xmlns:a16="http://schemas.microsoft.com/office/drawing/2014/main" id="{199FB3BC-564A-4754-91FD-FA91807AD8BD}"/>
              </a:ext>
            </a:extLst>
          </p:cNvPr>
          <p:cNvPicPr>
            <a:picLocks noChangeAspect="1"/>
          </p:cNvPicPr>
          <p:nvPr/>
        </p:nvPicPr>
        <p:blipFill>
          <a:blip r:embed="rId3"/>
          <a:stretch>
            <a:fillRect/>
          </a:stretch>
        </p:blipFill>
        <p:spPr>
          <a:xfrm>
            <a:off x="796827" y="1019177"/>
            <a:ext cx="7550345" cy="4032484"/>
          </a:xfrm>
          <a:prstGeom prst="rect">
            <a:avLst/>
          </a:prstGeom>
        </p:spPr>
      </p:pic>
      <p:pic>
        <p:nvPicPr>
          <p:cNvPr id="6" name="Image 5">
            <a:extLst>
              <a:ext uri="{FF2B5EF4-FFF2-40B4-BE49-F238E27FC236}">
                <a16:creationId xmlns:a16="http://schemas.microsoft.com/office/drawing/2014/main" id="{6851EC8E-6C05-4313-94A9-9D6B5FB67CC0}"/>
              </a:ext>
            </a:extLst>
          </p:cNvPr>
          <p:cNvPicPr>
            <a:picLocks noChangeAspect="1"/>
          </p:cNvPicPr>
          <p:nvPr/>
        </p:nvPicPr>
        <p:blipFill>
          <a:blip r:embed="rId4"/>
          <a:stretch>
            <a:fillRect/>
          </a:stretch>
        </p:blipFill>
        <p:spPr>
          <a:xfrm rot="20738730" flipH="1">
            <a:off x="93448" y="-39005"/>
            <a:ext cx="825827" cy="825827"/>
          </a:xfrm>
          <a:prstGeom prst="rect">
            <a:avLst/>
          </a:prstGeom>
          <a:effectLst>
            <a:outerShdw blurRad="76200" dir="13500000" sy="23000" kx="1200000" algn="br" rotWithShape="0">
              <a:prstClr val="black">
                <a:alpha val="8000"/>
              </a:prstClr>
            </a:outerShdw>
          </a:effectLst>
        </p:spPr>
      </p:pic>
      <p:sp>
        <p:nvSpPr>
          <p:cNvPr id="7" name="Google Shape;263;p29">
            <a:extLst>
              <a:ext uri="{FF2B5EF4-FFF2-40B4-BE49-F238E27FC236}">
                <a16:creationId xmlns:a16="http://schemas.microsoft.com/office/drawing/2014/main" id="{C6EEAA48-6446-420C-B6F6-2B7C481BAE0E}"/>
              </a:ext>
            </a:extLst>
          </p:cNvPr>
          <p:cNvSpPr txBox="1">
            <a:spLocks/>
          </p:cNvSpPr>
          <p:nvPr/>
        </p:nvSpPr>
        <p:spPr>
          <a:xfrm>
            <a:off x="-333946" y="655295"/>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3. Analyses</a:t>
            </a:r>
          </a:p>
        </p:txBody>
      </p:sp>
    </p:spTree>
    <p:extLst>
      <p:ext uri="{BB962C8B-B14F-4D97-AF65-F5344CB8AC3E}">
        <p14:creationId xmlns:p14="http://schemas.microsoft.com/office/powerpoint/2010/main" val="1771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BA8C6-FADB-4256-A4E2-BF255D7FA7D8}"/>
              </a:ext>
            </a:extLst>
          </p:cNvPr>
          <p:cNvSpPr>
            <a:spLocks noGrp="1"/>
          </p:cNvSpPr>
          <p:nvPr>
            <p:ph type="ctrTitle"/>
          </p:nvPr>
        </p:nvSpPr>
        <p:spPr>
          <a:xfrm>
            <a:off x="1812725" y="-283499"/>
            <a:ext cx="5832600" cy="1159800"/>
          </a:xfrm>
        </p:spPr>
        <p:txBody>
          <a:bodyPr/>
          <a:lstStyle/>
          <a:p>
            <a:pPr algn="ctr"/>
            <a:r>
              <a:rPr lang="fr-FR" sz="2400" dirty="0"/>
              <a:t>Moyenne de score de crédit remboursé selon le sexe de la personne</a:t>
            </a:r>
          </a:p>
        </p:txBody>
      </p:sp>
      <p:pic>
        <p:nvPicPr>
          <p:cNvPr id="5" name="Image 4">
            <a:extLst>
              <a:ext uri="{FF2B5EF4-FFF2-40B4-BE49-F238E27FC236}">
                <a16:creationId xmlns:a16="http://schemas.microsoft.com/office/drawing/2014/main" id="{6CB792C9-2468-46D8-9751-35F402786567}"/>
              </a:ext>
            </a:extLst>
          </p:cNvPr>
          <p:cNvPicPr>
            <a:picLocks noChangeAspect="1"/>
          </p:cNvPicPr>
          <p:nvPr/>
        </p:nvPicPr>
        <p:blipFill>
          <a:blip r:embed="rId3"/>
          <a:stretch>
            <a:fillRect/>
          </a:stretch>
        </p:blipFill>
        <p:spPr>
          <a:xfrm>
            <a:off x="373787" y="876301"/>
            <a:ext cx="8396425" cy="4484358"/>
          </a:xfrm>
          <a:prstGeom prst="rect">
            <a:avLst/>
          </a:prstGeom>
        </p:spPr>
      </p:pic>
      <p:pic>
        <p:nvPicPr>
          <p:cNvPr id="6" name="Image 5">
            <a:extLst>
              <a:ext uri="{FF2B5EF4-FFF2-40B4-BE49-F238E27FC236}">
                <a16:creationId xmlns:a16="http://schemas.microsoft.com/office/drawing/2014/main" id="{C634F396-3B8B-4606-B975-CEDFD1386C21}"/>
              </a:ext>
            </a:extLst>
          </p:cNvPr>
          <p:cNvPicPr>
            <a:picLocks noChangeAspect="1"/>
          </p:cNvPicPr>
          <p:nvPr/>
        </p:nvPicPr>
        <p:blipFill>
          <a:blip r:embed="rId4"/>
          <a:stretch>
            <a:fillRect/>
          </a:stretch>
        </p:blipFill>
        <p:spPr>
          <a:xfrm rot="20738730" flipH="1">
            <a:off x="93448" y="-39005"/>
            <a:ext cx="825827" cy="825827"/>
          </a:xfrm>
          <a:prstGeom prst="rect">
            <a:avLst/>
          </a:prstGeom>
          <a:effectLst>
            <a:outerShdw blurRad="76200" dir="13500000" sy="23000" kx="1200000" algn="br" rotWithShape="0">
              <a:prstClr val="black">
                <a:alpha val="8000"/>
              </a:prstClr>
            </a:outerShdw>
          </a:effectLst>
        </p:spPr>
      </p:pic>
      <p:sp>
        <p:nvSpPr>
          <p:cNvPr id="7" name="Google Shape;263;p29">
            <a:extLst>
              <a:ext uri="{FF2B5EF4-FFF2-40B4-BE49-F238E27FC236}">
                <a16:creationId xmlns:a16="http://schemas.microsoft.com/office/drawing/2014/main" id="{00063094-5100-4165-BE51-45826FFBE0D5}"/>
              </a:ext>
            </a:extLst>
          </p:cNvPr>
          <p:cNvSpPr txBox="1">
            <a:spLocks/>
          </p:cNvSpPr>
          <p:nvPr/>
        </p:nvSpPr>
        <p:spPr>
          <a:xfrm>
            <a:off x="-333946" y="655295"/>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3. Analyses</a:t>
            </a:r>
          </a:p>
        </p:txBody>
      </p:sp>
    </p:spTree>
    <p:extLst>
      <p:ext uri="{BB962C8B-B14F-4D97-AF65-F5344CB8AC3E}">
        <p14:creationId xmlns:p14="http://schemas.microsoft.com/office/powerpoint/2010/main" val="348880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lumMod val="90000"/>
                  </a:schemeClr>
                </a:solidFill>
              </a:rPr>
              <a:t>4.</a:t>
            </a:r>
            <a:endParaRPr sz="6000" dirty="0">
              <a:solidFill>
                <a:schemeClr val="accent4">
                  <a:lumMod val="90000"/>
                </a:schemeClr>
              </a:solidFill>
            </a:endParaRPr>
          </a:p>
          <a:p>
            <a:pPr marL="0" lvl="0" indent="0" algn="l" rtl="0">
              <a:spcBef>
                <a:spcPts val="0"/>
              </a:spcBef>
              <a:spcAft>
                <a:spcPts val="0"/>
              </a:spcAft>
              <a:buNone/>
            </a:pPr>
            <a:r>
              <a:rPr lang="en" dirty="0"/>
              <a:t>Traitement des données</a:t>
            </a:r>
            <a:endParaRP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Préparation des données à l’entraînement</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dirty="0"/>
          </a:p>
        </p:txBody>
      </p:sp>
      <p:pic>
        <p:nvPicPr>
          <p:cNvPr id="8" name="Image 7">
            <a:extLst>
              <a:ext uri="{FF2B5EF4-FFF2-40B4-BE49-F238E27FC236}">
                <a16:creationId xmlns:a16="http://schemas.microsoft.com/office/drawing/2014/main" id="{53CD17E2-E330-4A9A-AB14-84F20BC69BCC}"/>
              </a:ext>
            </a:extLst>
          </p:cNvPr>
          <p:cNvPicPr>
            <a:picLocks noChangeAspect="1"/>
          </p:cNvPicPr>
          <p:nvPr/>
        </p:nvPicPr>
        <p:blipFill>
          <a:blip r:embed="rId3"/>
          <a:stretch>
            <a:fillRect/>
          </a:stretch>
        </p:blipFill>
        <p:spPr>
          <a:xfrm>
            <a:off x="6393140" y="549959"/>
            <a:ext cx="2409670" cy="2409670"/>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Tree>
    <p:extLst>
      <p:ext uri="{BB962C8B-B14F-4D97-AF65-F5344CB8AC3E}">
        <p14:creationId xmlns:p14="http://schemas.microsoft.com/office/powerpoint/2010/main" val="96962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a:t>
            </a:r>
            <a:endParaRPr dirty="0"/>
          </a:p>
        </p:txBody>
      </p:sp>
      <p:sp>
        <p:nvSpPr>
          <p:cNvPr id="574" name="Google Shape;574;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dirty="0"/>
          </a:p>
        </p:txBody>
      </p:sp>
      <p:grpSp>
        <p:nvGrpSpPr>
          <p:cNvPr id="575" name="Google Shape;575;p44"/>
          <p:cNvGrpSpPr/>
          <p:nvPr/>
        </p:nvGrpSpPr>
        <p:grpSpPr>
          <a:xfrm>
            <a:off x="1320558" y="1517812"/>
            <a:ext cx="3608219" cy="2294045"/>
            <a:chOff x="3778727" y="4460423"/>
            <a:chExt cx="720160" cy="457866"/>
          </a:xfrm>
        </p:grpSpPr>
        <p:sp>
          <p:nvSpPr>
            <p:cNvPr id="578" name="Google Shape;578;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Source Sans Pro"/>
                  <a:ea typeface="Source Sans Pro"/>
                  <a:cs typeface="Source Sans Pro"/>
                  <a:sym typeface="Source Sans Pro"/>
                </a:rPr>
                <a:t>Encodage</a:t>
              </a:r>
              <a:endParaRPr sz="1200" b="1" i="0" u="none" strike="noStrike" cap="none" dirty="0">
                <a:solidFill>
                  <a:schemeClr val="lt1"/>
                </a:solidFill>
                <a:latin typeface="Source Sans Pro"/>
                <a:ea typeface="Source Sans Pro"/>
                <a:cs typeface="Source Sans Pro"/>
                <a:sym typeface="Source Sans Pro"/>
              </a:endParaRPr>
            </a:p>
          </p:txBody>
        </p:sp>
        <p:sp>
          <p:nvSpPr>
            <p:cNvPr id="579" name="Google Shape;579;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Source Sans Pro"/>
                  <a:ea typeface="Source Sans Pro"/>
                  <a:cs typeface="Source Sans Pro"/>
                  <a:sym typeface="Source Sans Pro"/>
                </a:rPr>
                <a:t>Split</a:t>
              </a:r>
              <a:endParaRPr sz="1200" b="1" i="0" u="none" strike="noStrike" cap="none" dirty="0">
                <a:solidFill>
                  <a:schemeClr val="lt1"/>
                </a:solidFill>
                <a:latin typeface="Source Sans Pro"/>
                <a:ea typeface="Source Sans Pro"/>
                <a:cs typeface="Source Sans Pro"/>
                <a:sym typeface="Source Sans Pro"/>
              </a:endParaRPr>
            </a:p>
          </p:txBody>
        </p:sp>
        <p:sp>
          <p:nvSpPr>
            <p:cNvPr id="580" name="Google Shape;580;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Source Sans Pro"/>
                  <a:ea typeface="Source Sans Pro"/>
                  <a:cs typeface="Source Sans Pro"/>
                  <a:sym typeface="Source Sans Pro"/>
                </a:rPr>
                <a:t>Imputation</a:t>
              </a:r>
              <a:endParaRPr sz="1200" b="1" i="0" u="none" strike="noStrike" cap="none" dirty="0">
                <a:solidFill>
                  <a:schemeClr val="lt1"/>
                </a:solidFill>
                <a:latin typeface="Source Sans Pro"/>
                <a:ea typeface="Source Sans Pro"/>
                <a:cs typeface="Source Sans Pro"/>
                <a:sym typeface="Source Sans Pro"/>
              </a:endParaRPr>
            </a:p>
          </p:txBody>
        </p:sp>
        <p:sp>
          <p:nvSpPr>
            <p:cNvPr id="581" name="Google Shape;581;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Source Sans Pro"/>
                  <a:ea typeface="Source Sans Pro"/>
                  <a:cs typeface="Source Sans Pro"/>
                  <a:sym typeface="Source Sans Pro"/>
                </a:rPr>
                <a:t>Normalisation</a:t>
              </a:r>
              <a:endParaRPr sz="1200" b="1" i="0" u="none" strike="noStrike" cap="none" dirty="0">
                <a:solidFill>
                  <a:schemeClr val="lt1"/>
                </a:solidFill>
                <a:latin typeface="Source Sans Pro"/>
                <a:ea typeface="Source Sans Pro"/>
                <a:cs typeface="Source Sans Pro"/>
                <a:sym typeface="Source Sans Pro"/>
              </a:endParaRPr>
            </a:p>
          </p:txBody>
        </p:sp>
        <p:sp>
          <p:nvSpPr>
            <p:cNvPr id="582" name="Google Shape;582;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grpSp>
      <p:cxnSp>
        <p:nvCxnSpPr>
          <p:cNvPr id="583" name="Google Shape;583;p44"/>
          <p:cNvCxnSpPr>
            <a:cxnSpLocks/>
          </p:cNvCxnSpPr>
          <p:nvPr/>
        </p:nvCxnSpPr>
        <p:spPr>
          <a:xfrm>
            <a:off x="4874941" y="2099831"/>
            <a:ext cx="1015800" cy="0"/>
          </a:xfrm>
          <a:prstGeom prst="straightConnector1">
            <a:avLst/>
          </a:prstGeom>
          <a:noFill/>
          <a:ln w="9525" cap="flat" cmpd="sng">
            <a:solidFill>
              <a:schemeClr val="accent1"/>
            </a:solidFill>
            <a:prstDash val="solid"/>
            <a:round/>
            <a:headEnd type="oval" w="med" len="med"/>
            <a:tailEnd type="oval" w="med" len="med"/>
          </a:ln>
        </p:spPr>
      </p:cxnSp>
      <p:cxnSp>
        <p:nvCxnSpPr>
          <p:cNvPr id="585" name="Google Shape;585;p44"/>
          <p:cNvCxnSpPr>
            <a:cxnSpLocks/>
          </p:cNvCxnSpPr>
          <p:nvPr/>
        </p:nvCxnSpPr>
        <p:spPr>
          <a:xfrm>
            <a:off x="4719241" y="2560337"/>
            <a:ext cx="1171500" cy="0"/>
          </a:xfrm>
          <a:prstGeom prst="straightConnector1">
            <a:avLst/>
          </a:prstGeom>
          <a:noFill/>
          <a:ln w="9525" cap="flat" cmpd="sng">
            <a:solidFill>
              <a:schemeClr val="accent2"/>
            </a:solidFill>
            <a:prstDash val="solid"/>
            <a:round/>
            <a:headEnd type="oval" w="med" len="med"/>
            <a:tailEnd type="oval" w="med" len="med"/>
          </a:ln>
        </p:spPr>
      </p:cxnSp>
      <p:cxnSp>
        <p:nvCxnSpPr>
          <p:cNvPr id="587" name="Google Shape;587;p44"/>
          <p:cNvCxnSpPr>
            <a:cxnSpLocks/>
          </p:cNvCxnSpPr>
          <p:nvPr/>
        </p:nvCxnSpPr>
        <p:spPr>
          <a:xfrm>
            <a:off x="4498141" y="3032099"/>
            <a:ext cx="1392600" cy="0"/>
          </a:xfrm>
          <a:prstGeom prst="straightConnector1">
            <a:avLst/>
          </a:prstGeom>
          <a:noFill/>
          <a:ln w="9525" cap="flat" cmpd="sng">
            <a:solidFill>
              <a:schemeClr val="accent3"/>
            </a:solidFill>
            <a:prstDash val="solid"/>
            <a:round/>
            <a:headEnd type="oval" w="med" len="med"/>
            <a:tailEnd type="oval" w="med" len="med"/>
          </a:ln>
        </p:spPr>
      </p:cxnSp>
      <p:cxnSp>
        <p:nvCxnSpPr>
          <p:cNvPr id="589" name="Google Shape;589;p44"/>
          <p:cNvCxnSpPr>
            <a:cxnSpLocks/>
          </p:cNvCxnSpPr>
          <p:nvPr/>
        </p:nvCxnSpPr>
        <p:spPr>
          <a:xfrm>
            <a:off x="4309741" y="3530776"/>
            <a:ext cx="1581000" cy="0"/>
          </a:xfrm>
          <a:prstGeom prst="straightConnector1">
            <a:avLst/>
          </a:prstGeom>
          <a:noFill/>
          <a:ln w="9525" cap="flat" cmpd="sng">
            <a:solidFill>
              <a:schemeClr val="accent4"/>
            </a:solidFill>
            <a:prstDash val="solid"/>
            <a:round/>
            <a:headEnd type="oval" w="med" len="med"/>
            <a:tailEnd type="oval" w="med" len="med"/>
          </a:ln>
        </p:spPr>
      </p:cxnSp>
      <p:sp>
        <p:nvSpPr>
          <p:cNvPr id="594" name="Google Shape;594;p44"/>
          <p:cNvSpPr txBox="1"/>
          <p:nvPr/>
        </p:nvSpPr>
        <p:spPr>
          <a:xfrm>
            <a:off x="6357300" y="1906181"/>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Source Sans Pro"/>
                <a:ea typeface="Source Sans Pro"/>
                <a:cs typeface="Source Sans Pro"/>
                <a:sym typeface="Source Sans Pro"/>
              </a:rPr>
              <a:t>OneHotEncoding</a:t>
            </a:r>
            <a:endParaRPr sz="1000" dirty="0">
              <a:solidFill>
                <a:schemeClr val="dk2"/>
              </a:solidFill>
              <a:latin typeface="Source Sans Pro"/>
              <a:ea typeface="Source Sans Pro"/>
              <a:cs typeface="Source Sans Pro"/>
              <a:sym typeface="Source Sans Pro"/>
            </a:endParaRPr>
          </a:p>
        </p:txBody>
      </p:sp>
      <p:sp>
        <p:nvSpPr>
          <p:cNvPr id="24" name="Google Shape;594;p44">
            <a:extLst>
              <a:ext uri="{FF2B5EF4-FFF2-40B4-BE49-F238E27FC236}">
                <a16:creationId xmlns:a16="http://schemas.microsoft.com/office/drawing/2014/main" id="{31A2AE3D-FD17-495A-A044-40DC9A2E0C23}"/>
              </a:ext>
            </a:extLst>
          </p:cNvPr>
          <p:cNvSpPr txBox="1"/>
          <p:nvPr/>
        </p:nvSpPr>
        <p:spPr>
          <a:xfrm>
            <a:off x="6357300" y="2388287"/>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Source Sans Pro"/>
                <a:ea typeface="Source Sans Pro"/>
                <a:cs typeface="Source Sans Pro"/>
                <a:sym typeface="Source Sans Pro"/>
              </a:rPr>
              <a:t>SimpleImputer</a:t>
            </a:r>
            <a:endParaRPr sz="1000" dirty="0">
              <a:solidFill>
                <a:schemeClr val="dk2"/>
              </a:solidFill>
              <a:latin typeface="Source Sans Pro"/>
              <a:ea typeface="Source Sans Pro"/>
              <a:cs typeface="Source Sans Pro"/>
              <a:sym typeface="Source Sans Pro"/>
            </a:endParaRPr>
          </a:p>
        </p:txBody>
      </p:sp>
      <p:sp>
        <p:nvSpPr>
          <p:cNvPr id="25" name="Google Shape;594;p44">
            <a:extLst>
              <a:ext uri="{FF2B5EF4-FFF2-40B4-BE49-F238E27FC236}">
                <a16:creationId xmlns:a16="http://schemas.microsoft.com/office/drawing/2014/main" id="{A7856EAB-5856-4ABD-974D-CFA580441BE3}"/>
              </a:ext>
            </a:extLst>
          </p:cNvPr>
          <p:cNvSpPr txBox="1"/>
          <p:nvPr/>
        </p:nvSpPr>
        <p:spPr>
          <a:xfrm>
            <a:off x="6357300" y="2880424"/>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err="1">
                <a:solidFill>
                  <a:schemeClr val="dk2"/>
                </a:solidFill>
                <a:latin typeface="Source Sans Pro"/>
                <a:ea typeface="Source Sans Pro"/>
                <a:cs typeface="Source Sans Pro"/>
                <a:sym typeface="Source Sans Pro"/>
              </a:rPr>
              <a:t>Sklearn</a:t>
            </a:r>
            <a:r>
              <a:rPr lang="en-US" sz="1000" dirty="0">
                <a:solidFill>
                  <a:schemeClr val="dk2"/>
                </a:solidFill>
                <a:latin typeface="Source Sans Pro"/>
                <a:ea typeface="Source Sans Pro"/>
                <a:cs typeface="Source Sans Pro"/>
                <a:sym typeface="Source Sans Pro"/>
              </a:rPr>
              <a:t> </a:t>
            </a:r>
            <a:r>
              <a:rPr lang="en-US" sz="1000" dirty="0" err="1">
                <a:solidFill>
                  <a:schemeClr val="dk2"/>
                </a:solidFill>
                <a:latin typeface="Source Sans Pro"/>
                <a:ea typeface="Source Sans Pro"/>
                <a:cs typeface="Source Sans Pro"/>
                <a:sym typeface="Source Sans Pro"/>
              </a:rPr>
              <a:t>train_test_split</a:t>
            </a:r>
            <a:endParaRPr sz="1000" dirty="0">
              <a:solidFill>
                <a:schemeClr val="dk2"/>
              </a:solidFill>
              <a:latin typeface="Source Sans Pro"/>
              <a:ea typeface="Source Sans Pro"/>
              <a:cs typeface="Source Sans Pro"/>
              <a:sym typeface="Source Sans Pro"/>
            </a:endParaRPr>
          </a:p>
        </p:txBody>
      </p:sp>
      <p:sp>
        <p:nvSpPr>
          <p:cNvPr id="30" name="Google Shape;594;p44">
            <a:extLst>
              <a:ext uri="{FF2B5EF4-FFF2-40B4-BE49-F238E27FC236}">
                <a16:creationId xmlns:a16="http://schemas.microsoft.com/office/drawing/2014/main" id="{F5C50B9E-CA32-4D68-8D26-4C5CF25B9E58}"/>
              </a:ext>
            </a:extLst>
          </p:cNvPr>
          <p:cNvSpPr txBox="1"/>
          <p:nvPr/>
        </p:nvSpPr>
        <p:spPr>
          <a:xfrm>
            <a:off x="6357300" y="3335986"/>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err="1">
                <a:solidFill>
                  <a:schemeClr val="dk2"/>
                </a:solidFill>
                <a:latin typeface="Source Sans Pro"/>
                <a:ea typeface="Source Sans Pro"/>
                <a:cs typeface="Source Sans Pro"/>
                <a:sym typeface="Source Sans Pro"/>
              </a:rPr>
              <a:t>Sklearn</a:t>
            </a:r>
            <a:r>
              <a:rPr lang="en-US" sz="1000" dirty="0">
                <a:solidFill>
                  <a:schemeClr val="dk2"/>
                </a:solidFill>
                <a:latin typeface="Source Sans Pro"/>
                <a:ea typeface="Source Sans Pro"/>
                <a:cs typeface="Source Sans Pro"/>
                <a:sym typeface="Source Sans Pro"/>
              </a:rPr>
              <a:t> </a:t>
            </a:r>
            <a:r>
              <a:rPr lang="en-US" sz="1000" dirty="0" err="1">
                <a:solidFill>
                  <a:schemeClr val="dk2"/>
                </a:solidFill>
                <a:latin typeface="Source Sans Pro"/>
                <a:ea typeface="Source Sans Pro"/>
                <a:cs typeface="Source Sans Pro"/>
                <a:sym typeface="Source Sans Pro"/>
              </a:rPr>
              <a:t>StandardScaler</a:t>
            </a:r>
            <a:endParaRPr sz="1000" dirty="0">
              <a:solidFill>
                <a:schemeClr val="dk2"/>
              </a:solidFill>
              <a:latin typeface="Source Sans Pro"/>
              <a:ea typeface="Source Sans Pro"/>
              <a:cs typeface="Source Sans Pro"/>
              <a:sym typeface="Source Sans Pro"/>
            </a:endParaRPr>
          </a:p>
        </p:txBody>
      </p:sp>
      <p:pic>
        <p:nvPicPr>
          <p:cNvPr id="42" name="Image 41">
            <a:extLst>
              <a:ext uri="{FF2B5EF4-FFF2-40B4-BE49-F238E27FC236}">
                <a16:creationId xmlns:a16="http://schemas.microsoft.com/office/drawing/2014/main" id="{0415D73F-B9BF-4927-B5C9-6451F21824CF}"/>
              </a:ext>
            </a:extLst>
          </p:cNvPr>
          <p:cNvPicPr>
            <a:picLocks noChangeAspect="1"/>
          </p:cNvPicPr>
          <p:nvPr/>
        </p:nvPicPr>
        <p:blipFill>
          <a:blip r:embed="rId3"/>
          <a:stretch>
            <a:fillRect/>
          </a:stretch>
        </p:blipFill>
        <p:spPr>
          <a:xfrm>
            <a:off x="407516" y="63724"/>
            <a:ext cx="647701" cy="647701"/>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
        <p:nvSpPr>
          <p:cNvPr id="43" name="Google Shape;263;p29">
            <a:extLst>
              <a:ext uri="{FF2B5EF4-FFF2-40B4-BE49-F238E27FC236}">
                <a16:creationId xmlns:a16="http://schemas.microsoft.com/office/drawing/2014/main" id="{55F4239A-6403-4ED3-BFCF-3B9B7B62744B}"/>
              </a:ext>
            </a:extLst>
          </p:cNvPr>
          <p:cNvSpPr txBox="1">
            <a:spLocks/>
          </p:cNvSpPr>
          <p:nvPr/>
        </p:nvSpPr>
        <p:spPr>
          <a:xfrm>
            <a:off x="-4503" y="60743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4. Traitement des données</a:t>
            </a:r>
          </a:p>
        </p:txBody>
      </p:sp>
    </p:spTree>
    <p:extLst>
      <p:ext uri="{BB962C8B-B14F-4D97-AF65-F5344CB8AC3E}">
        <p14:creationId xmlns:p14="http://schemas.microsoft.com/office/powerpoint/2010/main" val="55423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C8A733-3381-47D7-BF0D-800ADBCCB42F}"/>
              </a:ext>
            </a:extLst>
          </p:cNvPr>
          <p:cNvSpPr>
            <a:spLocks noGrp="1"/>
          </p:cNvSpPr>
          <p:nvPr>
            <p:ph type="title"/>
          </p:nvPr>
        </p:nvSpPr>
        <p:spPr>
          <a:xfrm>
            <a:off x="786150" y="36275"/>
            <a:ext cx="7571700" cy="702600"/>
          </a:xfrm>
        </p:spPr>
        <p:txBody>
          <a:bodyPr/>
          <a:lstStyle/>
          <a:p>
            <a:pPr algn="ctr"/>
            <a:r>
              <a:rPr lang="fr-FR" dirty="0"/>
              <a:t>Encodage</a:t>
            </a:r>
          </a:p>
        </p:txBody>
      </p:sp>
      <p:sp>
        <p:nvSpPr>
          <p:cNvPr id="5" name="Espace réservé du numéro de diapositive 4">
            <a:extLst>
              <a:ext uri="{FF2B5EF4-FFF2-40B4-BE49-F238E27FC236}">
                <a16:creationId xmlns:a16="http://schemas.microsoft.com/office/drawing/2014/main" id="{031C908E-754D-46CB-852B-A378EC7C4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dirty="0"/>
          </a:p>
        </p:txBody>
      </p:sp>
      <p:pic>
        <p:nvPicPr>
          <p:cNvPr id="6" name="Image 5">
            <a:extLst>
              <a:ext uri="{FF2B5EF4-FFF2-40B4-BE49-F238E27FC236}">
                <a16:creationId xmlns:a16="http://schemas.microsoft.com/office/drawing/2014/main" id="{BF7F26E2-504D-47D9-9B76-0060C0BEA38D}"/>
              </a:ext>
            </a:extLst>
          </p:cNvPr>
          <p:cNvPicPr>
            <a:picLocks noChangeAspect="1"/>
          </p:cNvPicPr>
          <p:nvPr>
            <p:custDataLst>
              <p:tags r:id="rId1"/>
            </p:custDataLst>
          </p:nvPr>
        </p:nvPicPr>
        <p:blipFill>
          <a:blip r:embed="rId4"/>
          <a:stretch>
            <a:fillRect/>
          </a:stretch>
        </p:blipFill>
        <p:spPr>
          <a:xfrm>
            <a:off x="1467238" y="918002"/>
            <a:ext cx="6209524" cy="2857143"/>
          </a:xfrm>
          <a:prstGeom prst="rect">
            <a:avLst/>
          </a:prstGeom>
        </p:spPr>
      </p:pic>
      <p:pic>
        <p:nvPicPr>
          <p:cNvPr id="8" name="Image 7">
            <a:extLst>
              <a:ext uri="{FF2B5EF4-FFF2-40B4-BE49-F238E27FC236}">
                <a16:creationId xmlns:a16="http://schemas.microsoft.com/office/drawing/2014/main" id="{226855E4-0AFA-4022-A664-B6B027425FEB}"/>
              </a:ext>
            </a:extLst>
          </p:cNvPr>
          <p:cNvPicPr>
            <a:picLocks noChangeAspect="1"/>
          </p:cNvPicPr>
          <p:nvPr/>
        </p:nvPicPr>
        <p:blipFill>
          <a:blip r:embed="rId5"/>
          <a:stretch>
            <a:fillRect/>
          </a:stretch>
        </p:blipFill>
        <p:spPr>
          <a:xfrm>
            <a:off x="6171602" y="4022749"/>
            <a:ext cx="1505160" cy="647790"/>
          </a:xfrm>
          <a:prstGeom prst="rect">
            <a:avLst/>
          </a:prstGeom>
        </p:spPr>
      </p:pic>
      <p:pic>
        <p:nvPicPr>
          <p:cNvPr id="10" name="Image 9">
            <a:extLst>
              <a:ext uri="{FF2B5EF4-FFF2-40B4-BE49-F238E27FC236}">
                <a16:creationId xmlns:a16="http://schemas.microsoft.com/office/drawing/2014/main" id="{069321C8-58B0-41BB-8345-D14A79C316AF}"/>
              </a:ext>
            </a:extLst>
          </p:cNvPr>
          <p:cNvPicPr>
            <a:picLocks noChangeAspect="1"/>
          </p:cNvPicPr>
          <p:nvPr/>
        </p:nvPicPr>
        <p:blipFill>
          <a:blip r:embed="rId6"/>
          <a:stretch>
            <a:fillRect/>
          </a:stretch>
        </p:blipFill>
        <p:spPr>
          <a:xfrm>
            <a:off x="1467238" y="4013223"/>
            <a:ext cx="1867161" cy="666843"/>
          </a:xfrm>
          <a:prstGeom prst="rect">
            <a:avLst/>
          </a:prstGeom>
        </p:spPr>
      </p:pic>
      <p:sp>
        <p:nvSpPr>
          <p:cNvPr id="11" name="Flèche : droite 10">
            <a:extLst>
              <a:ext uri="{FF2B5EF4-FFF2-40B4-BE49-F238E27FC236}">
                <a16:creationId xmlns:a16="http://schemas.microsoft.com/office/drawing/2014/main" id="{AF45245F-8EC6-4C78-99A1-2E3BCEABD6C0}"/>
              </a:ext>
            </a:extLst>
          </p:cNvPr>
          <p:cNvSpPr/>
          <p:nvPr/>
        </p:nvSpPr>
        <p:spPr>
          <a:xfrm>
            <a:off x="3500762" y="4095793"/>
            <a:ext cx="2504477" cy="501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AAF2FF97-B6AF-437B-B122-06232D72ECBA}"/>
              </a:ext>
            </a:extLst>
          </p:cNvPr>
          <p:cNvPicPr>
            <a:picLocks noChangeAspect="1"/>
          </p:cNvPicPr>
          <p:nvPr/>
        </p:nvPicPr>
        <p:blipFill>
          <a:blip r:embed="rId7"/>
          <a:stretch>
            <a:fillRect/>
          </a:stretch>
        </p:blipFill>
        <p:spPr>
          <a:xfrm>
            <a:off x="407516" y="63724"/>
            <a:ext cx="647701" cy="647701"/>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
        <p:nvSpPr>
          <p:cNvPr id="13" name="Google Shape;263;p29">
            <a:extLst>
              <a:ext uri="{FF2B5EF4-FFF2-40B4-BE49-F238E27FC236}">
                <a16:creationId xmlns:a16="http://schemas.microsoft.com/office/drawing/2014/main" id="{E2A0E211-AC7E-4E7D-A3FA-FE65D80C0CF4}"/>
              </a:ext>
            </a:extLst>
          </p:cNvPr>
          <p:cNvSpPr txBox="1">
            <a:spLocks/>
          </p:cNvSpPr>
          <p:nvPr/>
        </p:nvSpPr>
        <p:spPr>
          <a:xfrm>
            <a:off x="-4503" y="60743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4. Traitement des données</a:t>
            </a:r>
          </a:p>
        </p:txBody>
      </p:sp>
    </p:spTree>
    <p:extLst>
      <p:ext uri="{BB962C8B-B14F-4D97-AF65-F5344CB8AC3E}">
        <p14:creationId xmlns:p14="http://schemas.microsoft.com/office/powerpoint/2010/main" val="2413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430711-ACE0-4CE1-9D7B-6E3405283031}"/>
              </a:ext>
            </a:extLst>
          </p:cNvPr>
          <p:cNvSpPr>
            <a:spLocks noGrp="1"/>
          </p:cNvSpPr>
          <p:nvPr>
            <p:ph type="title"/>
          </p:nvPr>
        </p:nvSpPr>
        <p:spPr>
          <a:xfrm>
            <a:off x="832684" y="60525"/>
            <a:ext cx="7571700" cy="702600"/>
          </a:xfrm>
        </p:spPr>
        <p:txBody>
          <a:bodyPr/>
          <a:lstStyle/>
          <a:p>
            <a:pPr algn="ctr"/>
            <a:r>
              <a:rPr lang="fr-FR" dirty="0"/>
              <a:t>Imputation des valeurs manquantes</a:t>
            </a:r>
          </a:p>
        </p:txBody>
      </p:sp>
      <p:sp>
        <p:nvSpPr>
          <p:cNvPr id="4" name="Espace réservé du texte 3">
            <a:extLst>
              <a:ext uri="{FF2B5EF4-FFF2-40B4-BE49-F238E27FC236}">
                <a16:creationId xmlns:a16="http://schemas.microsoft.com/office/drawing/2014/main" id="{BFA596D2-D404-4E9C-B10B-82001D8C5870}"/>
              </a:ext>
            </a:extLst>
          </p:cNvPr>
          <p:cNvSpPr>
            <a:spLocks noGrp="1"/>
          </p:cNvSpPr>
          <p:nvPr>
            <p:ph type="body" idx="2"/>
          </p:nvPr>
        </p:nvSpPr>
        <p:spPr/>
        <p:txBody>
          <a:bodyPr/>
          <a:lstStyle/>
          <a:p>
            <a:r>
              <a:rPr lang="fr-FR" dirty="0"/>
              <a:t>KNN Imputer</a:t>
            </a:r>
          </a:p>
        </p:txBody>
      </p:sp>
      <p:sp>
        <p:nvSpPr>
          <p:cNvPr id="5" name="Espace réservé du numéro de diapositive 4">
            <a:extLst>
              <a:ext uri="{FF2B5EF4-FFF2-40B4-BE49-F238E27FC236}">
                <a16:creationId xmlns:a16="http://schemas.microsoft.com/office/drawing/2014/main" id="{AFC75F43-23A1-4DF4-ABF8-2C82B13A3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dirty="0"/>
          </a:p>
        </p:txBody>
      </p:sp>
      <p:pic>
        <p:nvPicPr>
          <p:cNvPr id="7" name="Image 6">
            <a:extLst>
              <a:ext uri="{FF2B5EF4-FFF2-40B4-BE49-F238E27FC236}">
                <a16:creationId xmlns:a16="http://schemas.microsoft.com/office/drawing/2014/main" id="{6B37F8B0-3A8D-4E6E-9747-D32C20777318}"/>
              </a:ext>
            </a:extLst>
          </p:cNvPr>
          <p:cNvPicPr>
            <a:picLocks noChangeAspect="1"/>
          </p:cNvPicPr>
          <p:nvPr/>
        </p:nvPicPr>
        <p:blipFill>
          <a:blip r:embed="rId3"/>
          <a:stretch>
            <a:fillRect/>
          </a:stretch>
        </p:blipFill>
        <p:spPr>
          <a:xfrm>
            <a:off x="2837500" y="2447925"/>
            <a:ext cx="3469000" cy="2601750"/>
          </a:xfrm>
          <a:prstGeom prst="rect">
            <a:avLst/>
          </a:prstGeom>
        </p:spPr>
      </p:pic>
      <p:pic>
        <p:nvPicPr>
          <p:cNvPr id="9" name="Image 8">
            <a:extLst>
              <a:ext uri="{FF2B5EF4-FFF2-40B4-BE49-F238E27FC236}">
                <a16:creationId xmlns:a16="http://schemas.microsoft.com/office/drawing/2014/main" id="{E5D5DF65-F1E5-40BD-A01D-F410B0E2168B}"/>
              </a:ext>
            </a:extLst>
          </p:cNvPr>
          <p:cNvPicPr>
            <a:picLocks noChangeAspect="1"/>
          </p:cNvPicPr>
          <p:nvPr/>
        </p:nvPicPr>
        <p:blipFill>
          <a:blip r:embed="rId4"/>
          <a:stretch>
            <a:fillRect/>
          </a:stretch>
        </p:blipFill>
        <p:spPr>
          <a:xfrm>
            <a:off x="1284784" y="857250"/>
            <a:ext cx="6667500" cy="1714500"/>
          </a:xfrm>
          <a:prstGeom prst="rect">
            <a:avLst/>
          </a:prstGeom>
        </p:spPr>
      </p:pic>
      <p:pic>
        <p:nvPicPr>
          <p:cNvPr id="10" name="Image 9">
            <a:extLst>
              <a:ext uri="{FF2B5EF4-FFF2-40B4-BE49-F238E27FC236}">
                <a16:creationId xmlns:a16="http://schemas.microsoft.com/office/drawing/2014/main" id="{759B740C-93FE-4AEE-8500-297CC3FF1484}"/>
              </a:ext>
            </a:extLst>
          </p:cNvPr>
          <p:cNvPicPr>
            <a:picLocks noChangeAspect="1"/>
          </p:cNvPicPr>
          <p:nvPr/>
        </p:nvPicPr>
        <p:blipFill>
          <a:blip r:embed="rId5"/>
          <a:stretch>
            <a:fillRect/>
          </a:stretch>
        </p:blipFill>
        <p:spPr>
          <a:xfrm>
            <a:off x="407516" y="63724"/>
            <a:ext cx="647701" cy="647701"/>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
        <p:nvSpPr>
          <p:cNvPr id="11" name="Google Shape;263;p29">
            <a:extLst>
              <a:ext uri="{FF2B5EF4-FFF2-40B4-BE49-F238E27FC236}">
                <a16:creationId xmlns:a16="http://schemas.microsoft.com/office/drawing/2014/main" id="{9E491F83-105B-4041-AF16-1EACCDF8ED4A}"/>
              </a:ext>
            </a:extLst>
          </p:cNvPr>
          <p:cNvSpPr txBox="1">
            <a:spLocks/>
          </p:cNvSpPr>
          <p:nvPr/>
        </p:nvSpPr>
        <p:spPr>
          <a:xfrm>
            <a:off x="-4503" y="60743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4. Traitement des données</a:t>
            </a:r>
          </a:p>
        </p:txBody>
      </p:sp>
    </p:spTree>
    <p:extLst>
      <p:ext uri="{BB962C8B-B14F-4D97-AF65-F5344CB8AC3E}">
        <p14:creationId xmlns:p14="http://schemas.microsoft.com/office/powerpoint/2010/main" val="81078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Table des matières</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7" name="Google Shape;692;p46">
            <a:extLst>
              <a:ext uri="{FF2B5EF4-FFF2-40B4-BE49-F238E27FC236}">
                <a16:creationId xmlns:a16="http://schemas.microsoft.com/office/drawing/2014/main" id="{01A2635C-E8BC-4D88-A053-90DDB124848A}"/>
              </a:ext>
            </a:extLst>
          </p:cNvPr>
          <p:cNvSpPr/>
          <p:nvPr/>
        </p:nvSpPr>
        <p:spPr>
          <a:xfrm>
            <a:off x="1639914" y="3846766"/>
            <a:ext cx="827400" cy="827401"/>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kumimoji="0" lang="en" sz="2000" b="0" i="0" u="none" strike="noStrike" kern="0" cap="none" spc="0" normalizeH="0" baseline="0" noProof="0" dirty="0">
                <a:ln>
                  <a:noFill/>
                </a:ln>
                <a:solidFill>
                  <a:schemeClr val="bg1">
                    <a:lumMod val="95000"/>
                  </a:schemeClr>
                </a:solidFill>
                <a:effectLst/>
                <a:uLnTx/>
                <a:uFillTx/>
                <a:latin typeface="Arial"/>
                <a:cs typeface="Arial"/>
                <a:sym typeface="Arial"/>
              </a:rPr>
              <a:t>4</a:t>
            </a:r>
            <a:endParaRPr lang="fr-FR" sz="800" dirty="0">
              <a:solidFill>
                <a:schemeClr val="bg1">
                  <a:lumMod val="95000"/>
                </a:schemeClr>
              </a:solidFill>
              <a:latin typeface="Source Sans Pro"/>
              <a:ea typeface="Source Sans Pro"/>
              <a:cs typeface="Source Sans Pro"/>
              <a:sym typeface="Source Sans Pro"/>
            </a:endParaRPr>
          </a:p>
        </p:txBody>
      </p:sp>
      <p:sp>
        <p:nvSpPr>
          <p:cNvPr id="8" name="Google Shape;694;p46">
            <a:extLst>
              <a:ext uri="{FF2B5EF4-FFF2-40B4-BE49-F238E27FC236}">
                <a16:creationId xmlns:a16="http://schemas.microsoft.com/office/drawing/2014/main" id="{DE3075F7-6400-4420-9E12-FFC8FD271E99}"/>
              </a:ext>
            </a:extLst>
          </p:cNvPr>
          <p:cNvSpPr/>
          <p:nvPr/>
        </p:nvSpPr>
        <p:spPr>
          <a:xfrm>
            <a:off x="4158300" y="3846766"/>
            <a:ext cx="827400" cy="827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kumimoji="0" lang="en" sz="2000" b="0" i="0" u="none" strike="noStrike" kern="0" cap="none" spc="0" normalizeH="0" baseline="0" noProof="0" dirty="0">
                <a:ln>
                  <a:noFill/>
                </a:ln>
                <a:solidFill>
                  <a:schemeClr val="bg1">
                    <a:lumMod val="95000"/>
                  </a:schemeClr>
                </a:solidFill>
                <a:effectLst/>
                <a:uLnTx/>
                <a:uFillTx/>
                <a:latin typeface="Arial"/>
                <a:cs typeface="Arial"/>
                <a:sym typeface="Arial"/>
              </a:rPr>
              <a:t>5</a:t>
            </a:r>
            <a:endParaRPr sz="800" dirty="0">
              <a:solidFill>
                <a:schemeClr val="bg1">
                  <a:lumMod val="95000"/>
                </a:schemeClr>
              </a:solidFill>
              <a:latin typeface="Source Sans Pro"/>
              <a:ea typeface="Source Sans Pro"/>
              <a:cs typeface="Source Sans Pro"/>
              <a:sym typeface="Source Sans Pro"/>
            </a:endParaRPr>
          </a:p>
        </p:txBody>
      </p:sp>
      <p:sp>
        <p:nvSpPr>
          <p:cNvPr id="9" name="Google Shape;695;p46">
            <a:extLst>
              <a:ext uri="{FF2B5EF4-FFF2-40B4-BE49-F238E27FC236}">
                <a16:creationId xmlns:a16="http://schemas.microsoft.com/office/drawing/2014/main" id="{78202297-A44F-49DD-AB1E-82A8B045C856}"/>
              </a:ext>
            </a:extLst>
          </p:cNvPr>
          <p:cNvSpPr/>
          <p:nvPr/>
        </p:nvSpPr>
        <p:spPr>
          <a:xfrm>
            <a:off x="4158300" y="1734337"/>
            <a:ext cx="827400" cy="8274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kumimoji="0" lang="en" sz="20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2</a:t>
            </a:r>
            <a:endParaRPr sz="800" dirty="0">
              <a:solidFill>
                <a:schemeClr val="tx1">
                  <a:lumMod val="75000"/>
                  <a:lumOff val="25000"/>
                </a:schemeClr>
              </a:solidFill>
              <a:latin typeface="Source Sans Pro"/>
              <a:ea typeface="Source Sans Pro"/>
              <a:cs typeface="Source Sans Pro"/>
              <a:sym typeface="Source Sans Pro"/>
            </a:endParaRPr>
          </a:p>
        </p:txBody>
      </p:sp>
      <p:sp>
        <p:nvSpPr>
          <p:cNvPr id="10" name="Google Shape;696;p46">
            <a:extLst>
              <a:ext uri="{FF2B5EF4-FFF2-40B4-BE49-F238E27FC236}">
                <a16:creationId xmlns:a16="http://schemas.microsoft.com/office/drawing/2014/main" id="{2AC65803-56A3-4E71-9CAD-18BE2377A748}"/>
              </a:ext>
            </a:extLst>
          </p:cNvPr>
          <p:cNvSpPr/>
          <p:nvPr/>
        </p:nvSpPr>
        <p:spPr>
          <a:xfrm>
            <a:off x="1639914" y="1734337"/>
            <a:ext cx="827400" cy="8274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chemeClr val="tx1">
                    <a:lumMod val="75000"/>
                    <a:lumOff val="25000"/>
                  </a:schemeClr>
                </a:solidFill>
              </a:rPr>
              <a:t>1</a:t>
            </a:r>
            <a:endParaRPr sz="800" dirty="0">
              <a:solidFill>
                <a:schemeClr val="tx1">
                  <a:lumMod val="75000"/>
                  <a:lumOff val="25000"/>
                </a:schemeClr>
              </a:solidFill>
              <a:latin typeface="Source Sans Pro"/>
              <a:ea typeface="Source Sans Pro"/>
              <a:cs typeface="Source Sans Pro"/>
              <a:sym typeface="Source Sans Pro"/>
            </a:endParaRPr>
          </a:p>
        </p:txBody>
      </p:sp>
      <p:sp>
        <p:nvSpPr>
          <p:cNvPr id="11" name="Google Shape;698;p46">
            <a:extLst>
              <a:ext uri="{FF2B5EF4-FFF2-40B4-BE49-F238E27FC236}">
                <a16:creationId xmlns:a16="http://schemas.microsoft.com/office/drawing/2014/main" id="{67BCA1D2-987E-4868-8FB5-227AE5237B0A}"/>
              </a:ext>
            </a:extLst>
          </p:cNvPr>
          <p:cNvSpPr/>
          <p:nvPr/>
        </p:nvSpPr>
        <p:spPr>
          <a:xfrm>
            <a:off x="6676686" y="1744350"/>
            <a:ext cx="827400" cy="8274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kumimoji="0" lang="en" sz="2000" b="0" i="0" u="none" strike="noStrike" kern="0" cap="none" spc="0" normalizeH="0" baseline="0" noProof="0" dirty="0">
                <a:ln>
                  <a:noFill/>
                </a:ln>
                <a:solidFill>
                  <a:schemeClr val="bg2">
                    <a:lumMod val="50000"/>
                  </a:schemeClr>
                </a:solidFill>
                <a:effectLst/>
                <a:uLnTx/>
                <a:uFillTx/>
                <a:latin typeface="Arial"/>
                <a:cs typeface="Arial"/>
                <a:sym typeface="Arial"/>
              </a:rPr>
              <a:t>3</a:t>
            </a:r>
            <a:endParaRPr sz="800" dirty="0">
              <a:solidFill>
                <a:schemeClr val="bg2">
                  <a:lumMod val="50000"/>
                </a:schemeClr>
              </a:solidFill>
              <a:latin typeface="Source Sans Pro"/>
              <a:ea typeface="Source Sans Pro"/>
              <a:cs typeface="Source Sans Pro"/>
              <a:sym typeface="Source Sans Pro"/>
            </a:endParaRPr>
          </a:p>
        </p:txBody>
      </p:sp>
      <p:sp>
        <p:nvSpPr>
          <p:cNvPr id="18" name="ZoneTexte 17">
            <a:extLst>
              <a:ext uri="{FF2B5EF4-FFF2-40B4-BE49-F238E27FC236}">
                <a16:creationId xmlns:a16="http://schemas.microsoft.com/office/drawing/2014/main" id="{EA5A59DA-0651-4025-831F-A5A0989D153B}"/>
              </a:ext>
            </a:extLst>
          </p:cNvPr>
          <p:cNvSpPr txBox="1"/>
          <p:nvPr/>
        </p:nvSpPr>
        <p:spPr>
          <a:xfrm>
            <a:off x="1244334" y="1211592"/>
            <a:ext cx="16185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Introduction </a:t>
            </a:r>
          </a:p>
        </p:txBody>
      </p:sp>
      <p:sp>
        <p:nvSpPr>
          <p:cNvPr id="19" name="ZoneTexte 18">
            <a:extLst>
              <a:ext uri="{FF2B5EF4-FFF2-40B4-BE49-F238E27FC236}">
                <a16:creationId xmlns:a16="http://schemas.microsoft.com/office/drawing/2014/main" id="{F3BD0DC5-29BA-4BEA-9872-F0275E750DE8}"/>
              </a:ext>
            </a:extLst>
          </p:cNvPr>
          <p:cNvSpPr txBox="1"/>
          <p:nvPr/>
        </p:nvSpPr>
        <p:spPr>
          <a:xfrm>
            <a:off x="3762720" y="1211592"/>
            <a:ext cx="16185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Données</a:t>
            </a:r>
          </a:p>
        </p:txBody>
      </p:sp>
      <p:sp>
        <p:nvSpPr>
          <p:cNvPr id="20" name="ZoneTexte 19">
            <a:extLst>
              <a:ext uri="{FF2B5EF4-FFF2-40B4-BE49-F238E27FC236}">
                <a16:creationId xmlns:a16="http://schemas.microsoft.com/office/drawing/2014/main" id="{7B83AB74-F888-42F1-931E-540DFC8FC312}"/>
              </a:ext>
            </a:extLst>
          </p:cNvPr>
          <p:cNvSpPr txBox="1"/>
          <p:nvPr/>
        </p:nvSpPr>
        <p:spPr>
          <a:xfrm>
            <a:off x="6281106" y="1211592"/>
            <a:ext cx="16185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Analyses</a:t>
            </a:r>
          </a:p>
        </p:txBody>
      </p:sp>
      <p:sp>
        <p:nvSpPr>
          <p:cNvPr id="21" name="ZoneTexte 20">
            <a:extLst>
              <a:ext uri="{FF2B5EF4-FFF2-40B4-BE49-F238E27FC236}">
                <a16:creationId xmlns:a16="http://schemas.microsoft.com/office/drawing/2014/main" id="{BFC646D0-5C89-4747-8BF3-327B81A6B8E1}"/>
              </a:ext>
            </a:extLst>
          </p:cNvPr>
          <p:cNvSpPr txBox="1"/>
          <p:nvPr/>
        </p:nvSpPr>
        <p:spPr>
          <a:xfrm>
            <a:off x="1244334" y="3070867"/>
            <a:ext cx="16185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Traitement des données</a:t>
            </a:r>
          </a:p>
        </p:txBody>
      </p:sp>
      <p:sp>
        <p:nvSpPr>
          <p:cNvPr id="22" name="ZoneTexte 21">
            <a:extLst>
              <a:ext uri="{FF2B5EF4-FFF2-40B4-BE49-F238E27FC236}">
                <a16:creationId xmlns:a16="http://schemas.microsoft.com/office/drawing/2014/main" id="{0EED0ABA-90E7-4801-8EEA-B5954BE4345B}"/>
              </a:ext>
            </a:extLst>
          </p:cNvPr>
          <p:cNvSpPr txBox="1"/>
          <p:nvPr/>
        </p:nvSpPr>
        <p:spPr>
          <a:xfrm>
            <a:off x="3366425" y="3224755"/>
            <a:ext cx="241114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Machine Learning </a:t>
            </a:r>
          </a:p>
        </p:txBody>
      </p:sp>
      <p:sp>
        <p:nvSpPr>
          <p:cNvPr id="23" name="Google Shape;694;p46">
            <a:extLst>
              <a:ext uri="{FF2B5EF4-FFF2-40B4-BE49-F238E27FC236}">
                <a16:creationId xmlns:a16="http://schemas.microsoft.com/office/drawing/2014/main" id="{CC1C83DE-4140-425F-9A4C-34A1C0325318}"/>
              </a:ext>
            </a:extLst>
          </p:cNvPr>
          <p:cNvSpPr/>
          <p:nvPr/>
        </p:nvSpPr>
        <p:spPr>
          <a:xfrm>
            <a:off x="6738576" y="3846766"/>
            <a:ext cx="827400" cy="827400"/>
          </a:xfrm>
          <a:prstGeom prst="ellipse">
            <a:avLst/>
          </a:prstGeom>
          <a:solidFill>
            <a:schemeClr val="accent2">
              <a:lumMod val="75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kumimoji="0" lang="en" sz="2000" b="0" i="0" u="none" strike="noStrike" kern="0" cap="none" spc="0" normalizeH="0" baseline="0" noProof="0" dirty="0">
                <a:ln>
                  <a:noFill/>
                </a:ln>
                <a:solidFill>
                  <a:schemeClr val="bg1">
                    <a:lumMod val="95000"/>
                  </a:schemeClr>
                </a:solidFill>
                <a:effectLst/>
                <a:uLnTx/>
                <a:uFillTx/>
                <a:latin typeface="Arial"/>
                <a:cs typeface="Arial"/>
                <a:sym typeface="Arial"/>
              </a:rPr>
              <a:t>6</a:t>
            </a:r>
            <a:endParaRPr sz="800" dirty="0">
              <a:solidFill>
                <a:schemeClr val="bg1">
                  <a:lumMod val="95000"/>
                </a:schemeClr>
              </a:solidFill>
              <a:latin typeface="Source Sans Pro"/>
              <a:ea typeface="Source Sans Pro"/>
              <a:cs typeface="Source Sans Pro"/>
              <a:sym typeface="Source Sans Pro"/>
            </a:endParaRPr>
          </a:p>
        </p:txBody>
      </p:sp>
      <p:sp>
        <p:nvSpPr>
          <p:cNvPr id="24" name="ZoneTexte 23">
            <a:extLst>
              <a:ext uri="{FF2B5EF4-FFF2-40B4-BE49-F238E27FC236}">
                <a16:creationId xmlns:a16="http://schemas.microsoft.com/office/drawing/2014/main" id="{674EEA34-CEE9-4AFD-8F4F-DBF8C08966A7}"/>
              </a:ext>
            </a:extLst>
          </p:cNvPr>
          <p:cNvSpPr txBox="1"/>
          <p:nvPr/>
        </p:nvSpPr>
        <p:spPr>
          <a:xfrm>
            <a:off x="5946701" y="3224755"/>
            <a:ext cx="241114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
                <a:srgbClr val="CFD8DC"/>
              </a:buClr>
              <a:buSzPts val="2000"/>
              <a:buFont typeface="Source Sans Pro"/>
              <a:buNone/>
              <a:tabLst/>
              <a:defRPr/>
            </a:pPr>
            <a:r>
              <a:rPr kumimoji="0" lang="fr-FR" sz="2000" b="1" i="0" u="none" strike="noStrike" kern="0" cap="none" spc="0" normalizeH="0" baseline="0" noProof="0" dirty="0">
                <a:ln>
                  <a:noFill/>
                </a:ln>
                <a:solidFill>
                  <a:srgbClr val="263238"/>
                </a:solidFill>
                <a:effectLst/>
                <a:uLnTx/>
                <a:uFillTx/>
                <a:latin typeface="Source Sans Pro"/>
                <a:ea typeface="Source Sans Pro"/>
                <a:sym typeface="Source Sans Pro"/>
              </a:rPr>
              <a:t>Conclusion</a:t>
            </a:r>
          </a:p>
        </p:txBody>
      </p:sp>
      <p:pic>
        <p:nvPicPr>
          <p:cNvPr id="25" name="Image 24">
            <a:extLst>
              <a:ext uri="{FF2B5EF4-FFF2-40B4-BE49-F238E27FC236}">
                <a16:creationId xmlns:a16="http://schemas.microsoft.com/office/drawing/2014/main" id="{70C6A0DC-6630-4F7F-BD09-D6863B0E9DCD}"/>
              </a:ext>
            </a:extLst>
          </p:cNvPr>
          <p:cNvPicPr>
            <a:picLocks noChangeAspect="1"/>
          </p:cNvPicPr>
          <p:nvPr/>
        </p:nvPicPr>
        <p:blipFill>
          <a:blip r:embed="rId4"/>
          <a:stretch>
            <a:fillRect/>
          </a:stretch>
        </p:blipFill>
        <p:spPr>
          <a:xfrm rot="20738730" flipH="1">
            <a:off x="6051015" y="1541798"/>
            <a:ext cx="1094612" cy="1094612"/>
          </a:xfrm>
          <a:prstGeom prst="rect">
            <a:avLst/>
          </a:prstGeom>
          <a:effectLst>
            <a:outerShdw blurRad="76200" dir="13500000" sy="23000" kx="1200000" algn="br" rotWithShape="0">
              <a:prstClr val="black">
                <a:alpha val="8000"/>
              </a:prstClr>
            </a:outerShdw>
          </a:effectLst>
        </p:spPr>
      </p:pic>
      <p:pic>
        <p:nvPicPr>
          <p:cNvPr id="3" name="Image 2">
            <a:extLst>
              <a:ext uri="{FF2B5EF4-FFF2-40B4-BE49-F238E27FC236}">
                <a16:creationId xmlns:a16="http://schemas.microsoft.com/office/drawing/2014/main" id="{726D89E0-4D35-41D1-83C1-399BBA470B73}"/>
              </a:ext>
            </a:extLst>
          </p:cNvPr>
          <p:cNvPicPr>
            <a:picLocks noChangeAspect="1"/>
          </p:cNvPicPr>
          <p:nvPr/>
        </p:nvPicPr>
        <p:blipFill>
          <a:blip r:embed="rId5"/>
          <a:stretch>
            <a:fillRect/>
          </a:stretch>
        </p:blipFill>
        <p:spPr>
          <a:xfrm>
            <a:off x="1024821" y="3830724"/>
            <a:ext cx="859484" cy="859484"/>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pic>
        <p:nvPicPr>
          <p:cNvPr id="5" name="Image 4">
            <a:extLst>
              <a:ext uri="{FF2B5EF4-FFF2-40B4-BE49-F238E27FC236}">
                <a16:creationId xmlns:a16="http://schemas.microsoft.com/office/drawing/2014/main" id="{1839A13F-04DD-4F11-8494-DFB772766264}"/>
              </a:ext>
            </a:extLst>
          </p:cNvPr>
          <p:cNvPicPr>
            <a:picLocks noChangeAspect="1"/>
          </p:cNvPicPr>
          <p:nvPr/>
        </p:nvPicPr>
        <p:blipFill>
          <a:blip r:embed="rId6"/>
          <a:stretch>
            <a:fillRect/>
          </a:stretch>
        </p:blipFill>
        <p:spPr>
          <a:xfrm>
            <a:off x="3565069" y="3830290"/>
            <a:ext cx="859484" cy="859484"/>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pic>
        <p:nvPicPr>
          <p:cNvPr id="13" name="Image 12">
            <a:extLst>
              <a:ext uri="{FF2B5EF4-FFF2-40B4-BE49-F238E27FC236}">
                <a16:creationId xmlns:a16="http://schemas.microsoft.com/office/drawing/2014/main" id="{1580D516-C5AE-48FE-ACCB-552CAFA75232}"/>
              </a:ext>
            </a:extLst>
          </p:cNvPr>
          <p:cNvPicPr>
            <a:picLocks noChangeAspect="1"/>
          </p:cNvPicPr>
          <p:nvPr/>
        </p:nvPicPr>
        <p:blipFill>
          <a:blip r:embed="rId7"/>
          <a:stretch>
            <a:fillRect/>
          </a:stretch>
        </p:blipFill>
        <p:spPr>
          <a:xfrm>
            <a:off x="6168579" y="3830290"/>
            <a:ext cx="859484" cy="859484"/>
          </a:xfrm>
          <a:prstGeom prst="rect">
            <a:avLst/>
          </a:prstGeom>
          <a:effectLst>
            <a:outerShdw blurRad="76200" dir="13500000" sy="23000" kx="1200000" algn="br" rotWithShape="0">
              <a:prstClr val="black">
                <a:alpha val="20000"/>
              </a:prstClr>
            </a:outerShdw>
            <a:reflection blurRad="6350" stA="46000" endPos="35000" dist="50800" dir="5400000" sy="-100000" algn="bl" rotWithShape="0"/>
          </a:effectLst>
        </p:spPr>
      </p:pic>
      <p:grpSp>
        <p:nvGrpSpPr>
          <p:cNvPr id="26" name="Groupe 25">
            <a:extLst>
              <a:ext uri="{FF2B5EF4-FFF2-40B4-BE49-F238E27FC236}">
                <a16:creationId xmlns:a16="http://schemas.microsoft.com/office/drawing/2014/main" id="{3603FE3C-8870-406F-90AF-343417949310}"/>
              </a:ext>
            </a:extLst>
          </p:cNvPr>
          <p:cNvGrpSpPr/>
          <p:nvPr/>
        </p:nvGrpSpPr>
        <p:grpSpPr>
          <a:xfrm>
            <a:off x="1013537" y="1595992"/>
            <a:ext cx="1049137" cy="1104090"/>
            <a:chOff x="6165218" y="487779"/>
            <a:chExt cx="2426815" cy="2475274"/>
          </a:xfrm>
          <a:effectLst>
            <a:outerShdw blurRad="76200" dir="13500000" sy="23000" kx="1200000" algn="br" rotWithShape="0">
              <a:prstClr val="black">
                <a:alpha val="20000"/>
              </a:prstClr>
            </a:outerShdw>
            <a:reflection blurRad="6350" stA="13000" endPos="35000" dir="5400000" sy="-100000" algn="bl" rotWithShape="0"/>
          </a:effectLst>
        </p:grpSpPr>
        <p:pic>
          <p:nvPicPr>
            <p:cNvPr id="27" name="Image 26">
              <a:extLst>
                <a:ext uri="{FF2B5EF4-FFF2-40B4-BE49-F238E27FC236}">
                  <a16:creationId xmlns:a16="http://schemas.microsoft.com/office/drawing/2014/main" id="{7A11EC03-6FAA-4621-A033-83A4FAD28182}"/>
                </a:ext>
              </a:extLst>
            </p:cNvPr>
            <p:cNvPicPr>
              <a:picLocks noChangeAspect="1"/>
            </p:cNvPicPr>
            <p:nvPr/>
          </p:nvPicPr>
          <p:blipFill>
            <a:blip r:embed="rId8"/>
            <a:stretch>
              <a:fillRect/>
            </a:stretch>
          </p:blipFill>
          <p:spPr>
            <a:xfrm>
              <a:off x="6165218" y="487779"/>
              <a:ext cx="2426815" cy="2426815"/>
            </a:xfrm>
            <a:prstGeom prst="rect">
              <a:avLst/>
            </a:prstGeom>
          </p:spPr>
        </p:pic>
        <p:pic>
          <p:nvPicPr>
            <p:cNvPr id="28" name="Image 27">
              <a:extLst>
                <a:ext uri="{FF2B5EF4-FFF2-40B4-BE49-F238E27FC236}">
                  <a16:creationId xmlns:a16="http://schemas.microsoft.com/office/drawing/2014/main" id="{C8C71C34-3003-4675-A607-948485088953}"/>
                </a:ext>
              </a:extLst>
            </p:cNvPr>
            <p:cNvPicPr>
              <a:picLocks noChangeAspect="1"/>
            </p:cNvPicPr>
            <p:nvPr>
              <p:custDataLst>
                <p:tags r:id="rId1"/>
              </p:custDataLst>
            </p:nvPr>
          </p:nvPicPr>
          <p:blipFill>
            <a:blip r:embed="rId9"/>
            <a:stretch>
              <a:fillRect/>
            </a:stretch>
          </p:blipFill>
          <p:spPr>
            <a:xfrm>
              <a:off x="7239764" y="1962455"/>
              <a:ext cx="1000598" cy="1000598"/>
            </a:xfrm>
            <a:prstGeom prst="rect">
              <a:avLst/>
            </a:prstGeom>
          </p:spPr>
        </p:pic>
      </p:grpSp>
      <p:pic>
        <p:nvPicPr>
          <p:cNvPr id="29" name="Image 28">
            <a:extLst>
              <a:ext uri="{FF2B5EF4-FFF2-40B4-BE49-F238E27FC236}">
                <a16:creationId xmlns:a16="http://schemas.microsoft.com/office/drawing/2014/main" id="{B1CCF1E7-3652-4926-9871-3335B0C44212}"/>
              </a:ext>
            </a:extLst>
          </p:cNvPr>
          <p:cNvPicPr>
            <a:picLocks noChangeAspect="1"/>
          </p:cNvPicPr>
          <p:nvPr/>
        </p:nvPicPr>
        <p:blipFill>
          <a:blip r:embed="rId10"/>
          <a:stretch>
            <a:fillRect/>
          </a:stretch>
        </p:blipFill>
        <p:spPr>
          <a:xfrm>
            <a:off x="3476244" y="1701584"/>
            <a:ext cx="921409" cy="921409"/>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Tree>
    <p:extLst>
      <p:ext uri="{BB962C8B-B14F-4D97-AF65-F5344CB8AC3E}">
        <p14:creationId xmlns:p14="http://schemas.microsoft.com/office/powerpoint/2010/main" val="294120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DFCA08-8952-4D4C-8413-8DBF0F1653DD}"/>
              </a:ext>
            </a:extLst>
          </p:cNvPr>
          <p:cNvSpPr>
            <a:spLocks noGrp="1"/>
          </p:cNvSpPr>
          <p:nvPr>
            <p:ph type="title"/>
          </p:nvPr>
        </p:nvSpPr>
        <p:spPr>
          <a:xfrm>
            <a:off x="1467236" y="256133"/>
            <a:ext cx="7571700" cy="702600"/>
          </a:xfrm>
        </p:spPr>
        <p:txBody>
          <a:bodyPr/>
          <a:lstStyle/>
          <a:p>
            <a:pPr algn="ctr"/>
            <a:r>
              <a:rPr lang="fr-FR" dirty="0"/>
              <a:t>Split – Séparation du jeu de données en set d’entraînement et en set de test</a:t>
            </a:r>
          </a:p>
        </p:txBody>
      </p:sp>
      <p:sp>
        <p:nvSpPr>
          <p:cNvPr id="5" name="Espace réservé du numéro de diapositive 4">
            <a:extLst>
              <a:ext uri="{FF2B5EF4-FFF2-40B4-BE49-F238E27FC236}">
                <a16:creationId xmlns:a16="http://schemas.microsoft.com/office/drawing/2014/main" id="{E171C147-D229-4E09-8015-9C9053787D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dirty="0"/>
          </a:p>
        </p:txBody>
      </p:sp>
      <p:pic>
        <p:nvPicPr>
          <p:cNvPr id="8" name="Image 7">
            <a:extLst>
              <a:ext uri="{FF2B5EF4-FFF2-40B4-BE49-F238E27FC236}">
                <a16:creationId xmlns:a16="http://schemas.microsoft.com/office/drawing/2014/main" id="{22F122DB-20FE-4704-9363-6D1DDC968B0D}"/>
              </a:ext>
            </a:extLst>
          </p:cNvPr>
          <p:cNvPicPr>
            <a:picLocks noChangeAspect="1"/>
          </p:cNvPicPr>
          <p:nvPr/>
        </p:nvPicPr>
        <p:blipFill>
          <a:blip r:embed="rId3"/>
          <a:stretch>
            <a:fillRect/>
          </a:stretch>
        </p:blipFill>
        <p:spPr>
          <a:xfrm>
            <a:off x="407516" y="63724"/>
            <a:ext cx="647701" cy="647701"/>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
        <p:nvSpPr>
          <p:cNvPr id="9" name="Google Shape;263;p29">
            <a:extLst>
              <a:ext uri="{FF2B5EF4-FFF2-40B4-BE49-F238E27FC236}">
                <a16:creationId xmlns:a16="http://schemas.microsoft.com/office/drawing/2014/main" id="{17DDDF4E-01BB-4BB4-B7B5-62971B360EF0}"/>
              </a:ext>
            </a:extLst>
          </p:cNvPr>
          <p:cNvSpPr txBox="1">
            <a:spLocks/>
          </p:cNvSpPr>
          <p:nvPr/>
        </p:nvSpPr>
        <p:spPr>
          <a:xfrm>
            <a:off x="-4503" y="60743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4. Traitement des données</a:t>
            </a:r>
          </a:p>
        </p:txBody>
      </p:sp>
      <p:pic>
        <p:nvPicPr>
          <p:cNvPr id="11" name="Graphique 10">
            <a:extLst>
              <a:ext uri="{FF2B5EF4-FFF2-40B4-BE49-F238E27FC236}">
                <a16:creationId xmlns:a16="http://schemas.microsoft.com/office/drawing/2014/main" id="{95B5963A-BA0E-4B08-9F7A-AAFC648D6F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759" y="1255134"/>
            <a:ext cx="8181975" cy="3431929"/>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Encre 11">
                <a:extLst>
                  <a:ext uri="{FF2B5EF4-FFF2-40B4-BE49-F238E27FC236}">
                    <a16:creationId xmlns:a16="http://schemas.microsoft.com/office/drawing/2014/main" id="{E4E477BB-7AB4-46CC-9FC0-6FCA29C31017}"/>
                  </a:ext>
                </a:extLst>
              </p14:cNvPr>
              <p14:cNvContentPartPr/>
              <p14:nvPr/>
            </p14:nvContentPartPr>
            <p14:xfrm>
              <a:off x="864360" y="2311789"/>
              <a:ext cx="3152880" cy="360"/>
            </p14:xfrm>
          </p:contentPart>
        </mc:Choice>
        <mc:Fallback xmlns="">
          <p:pic>
            <p:nvPicPr>
              <p:cNvPr id="12" name="Encre 11">
                <a:extLst>
                  <a:ext uri="{FF2B5EF4-FFF2-40B4-BE49-F238E27FC236}">
                    <a16:creationId xmlns:a16="http://schemas.microsoft.com/office/drawing/2014/main" id="{E4E477BB-7AB4-46CC-9FC0-6FCA29C31017}"/>
                  </a:ext>
                </a:extLst>
              </p:cNvPr>
              <p:cNvPicPr/>
              <p:nvPr/>
            </p:nvPicPr>
            <p:blipFill>
              <a:blip r:embed="rId7"/>
              <a:stretch>
                <a:fillRect/>
              </a:stretch>
            </p:blipFill>
            <p:spPr>
              <a:xfrm>
                <a:off x="855360" y="2303149"/>
                <a:ext cx="317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cre 12">
                <a:extLst>
                  <a:ext uri="{FF2B5EF4-FFF2-40B4-BE49-F238E27FC236}">
                    <a16:creationId xmlns:a16="http://schemas.microsoft.com/office/drawing/2014/main" id="{79720825-B539-4DB6-8B26-0C1AB27454AB}"/>
                  </a:ext>
                </a:extLst>
              </p14:cNvPr>
              <p14:cNvContentPartPr/>
              <p14:nvPr/>
            </p14:nvContentPartPr>
            <p14:xfrm>
              <a:off x="4987440" y="1904629"/>
              <a:ext cx="2875680" cy="360"/>
            </p14:xfrm>
          </p:contentPart>
        </mc:Choice>
        <mc:Fallback xmlns="">
          <p:pic>
            <p:nvPicPr>
              <p:cNvPr id="13" name="Encre 12">
                <a:extLst>
                  <a:ext uri="{FF2B5EF4-FFF2-40B4-BE49-F238E27FC236}">
                    <a16:creationId xmlns:a16="http://schemas.microsoft.com/office/drawing/2014/main" id="{79720825-B539-4DB6-8B26-0C1AB27454AB}"/>
                  </a:ext>
                </a:extLst>
              </p:cNvPr>
              <p:cNvPicPr/>
              <p:nvPr/>
            </p:nvPicPr>
            <p:blipFill>
              <a:blip r:embed="rId9"/>
              <a:stretch>
                <a:fillRect/>
              </a:stretch>
            </p:blipFill>
            <p:spPr>
              <a:xfrm>
                <a:off x="4978440" y="1895629"/>
                <a:ext cx="2893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a:extLst>
                  <a:ext uri="{FF2B5EF4-FFF2-40B4-BE49-F238E27FC236}">
                    <a16:creationId xmlns:a16="http://schemas.microsoft.com/office/drawing/2014/main" id="{F46F3F49-F9E0-4D51-B42A-20CC329D19FB}"/>
                  </a:ext>
                </a:extLst>
              </p14:cNvPr>
              <p14:cNvContentPartPr/>
              <p14:nvPr/>
            </p14:nvContentPartPr>
            <p14:xfrm>
              <a:off x="8021160" y="1904629"/>
              <a:ext cx="257400" cy="360"/>
            </p14:xfrm>
          </p:contentPart>
        </mc:Choice>
        <mc:Fallback xmlns="">
          <p:pic>
            <p:nvPicPr>
              <p:cNvPr id="14" name="Encre 13">
                <a:extLst>
                  <a:ext uri="{FF2B5EF4-FFF2-40B4-BE49-F238E27FC236}">
                    <a16:creationId xmlns:a16="http://schemas.microsoft.com/office/drawing/2014/main" id="{F46F3F49-F9E0-4D51-B42A-20CC329D19FB}"/>
                  </a:ext>
                </a:extLst>
              </p:cNvPr>
              <p:cNvPicPr/>
              <p:nvPr/>
            </p:nvPicPr>
            <p:blipFill>
              <a:blip r:embed="rId11"/>
              <a:stretch>
                <a:fillRect/>
              </a:stretch>
            </p:blipFill>
            <p:spPr>
              <a:xfrm>
                <a:off x="8012520" y="1895629"/>
                <a:ext cx="27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Encre 14">
                <a:extLst>
                  <a:ext uri="{FF2B5EF4-FFF2-40B4-BE49-F238E27FC236}">
                    <a16:creationId xmlns:a16="http://schemas.microsoft.com/office/drawing/2014/main" id="{AC25F02E-5ECD-4EC0-962F-E06E08BC6EB8}"/>
                  </a:ext>
                </a:extLst>
              </p14:cNvPr>
              <p14:cNvContentPartPr/>
              <p14:nvPr/>
            </p14:nvContentPartPr>
            <p14:xfrm>
              <a:off x="4987440" y="3799669"/>
              <a:ext cx="2870280" cy="360"/>
            </p14:xfrm>
          </p:contentPart>
        </mc:Choice>
        <mc:Fallback xmlns="">
          <p:pic>
            <p:nvPicPr>
              <p:cNvPr id="15" name="Encre 14">
                <a:extLst>
                  <a:ext uri="{FF2B5EF4-FFF2-40B4-BE49-F238E27FC236}">
                    <a16:creationId xmlns:a16="http://schemas.microsoft.com/office/drawing/2014/main" id="{AC25F02E-5ECD-4EC0-962F-E06E08BC6EB8}"/>
                  </a:ext>
                </a:extLst>
              </p:cNvPr>
              <p:cNvPicPr/>
              <p:nvPr/>
            </p:nvPicPr>
            <p:blipFill>
              <a:blip r:embed="rId13"/>
              <a:stretch>
                <a:fillRect/>
              </a:stretch>
            </p:blipFill>
            <p:spPr>
              <a:xfrm>
                <a:off x="4978440" y="3791029"/>
                <a:ext cx="288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a:extLst>
                  <a:ext uri="{FF2B5EF4-FFF2-40B4-BE49-F238E27FC236}">
                    <a16:creationId xmlns:a16="http://schemas.microsoft.com/office/drawing/2014/main" id="{0DD5AEE3-68FF-47EE-A380-A7E93953D642}"/>
                  </a:ext>
                </a:extLst>
              </p14:cNvPr>
              <p14:cNvContentPartPr/>
              <p14:nvPr/>
            </p14:nvContentPartPr>
            <p14:xfrm>
              <a:off x="8029800" y="3791389"/>
              <a:ext cx="267840" cy="360"/>
            </p14:xfrm>
          </p:contentPart>
        </mc:Choice>
        <mc:Fallback xmlns="">
          <p:pic>
            <p:nvPicPr>
              <p:cNvPr id="20" name="Encre 19">
                <a:extLst>
                  <a:ext uri="{FF2B5EF4-FFF2-40B4-BE49-F238E27FC236}">
                    <a16:creationId xmlns:a16="http://schemas.microsoft.com/office/drawing/2014/main" id="{0DD5AEE3-68FF-47EE-A380-A7E93953D642}"/>
                  </a:ext>
                </a:extLst>
              </p:cNvPr>
              <p:cNvPicPr/>
              <p:nvPr/>
            </p:nvPicPr>
            <p:blipFill>
              <a:blip r:embed="rId15"/>
              <a:stretch>
                <a:fillRect/>
              </a:stretch>
            </p:blipFill>
            <p:spPr>
              <a:xfrm>
                <a:off x="8021160" y="3782749"/>
                <a:ext cx="285480" cy="18000"/>
              </a:xfrm>
              <a:prstGeom prst="rect">
                <a:avLst/>
              </a:prstGeom>
            </p:spPr>
          </p:pic>
        </mc:Fallback>
      </mc:AlternateContent>
    </p:spTree>
    <p:extLst>
      <p:ext uri="{BB962C8B-B14F-4D97-AF65-F5344CB8AC3E}">
        <p14:creationId xmlns:p14="http://schemas.microsoft.com/office/powerpoint/2010/main" val="185576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CA223-98B5-4F01-A884-EAB6C7C444A3}"/>
              </a:ext>
            </a:extLst>
          </p:cNvPr>
          <p:cNvSpPr>
            <a:spLocks noGrp="1"/>
          </p:cNvSpPr>
          <p:nvPr>
            <p:ph type="title"/>
          </p:nvPr>
        </p:nvSpPr>
        <p:spPr>
          <a:xfrm>
            <a:off x="786150" y="81627"/>
            <a:ext cx="7571700" cy="702600"/>
          </a:xfrm>
        </p:spPr>
        <p:txBody>
          <a:bodyPr/>
          <a:lstStyle/>
          <a:p>
            <a:pPr algn="ctr"/>
            <a:r>
              <a:rPr lang="fr-FR" dirty="0"/>
              <a:t>Normalisation</a:t>
            </a:r>
          </a:p>
        </p:txBody>
      </p:sp>
      <p:sp>
        <p:nvSpPr>
          <p:cNvPr id="5" name="Espace réservé du numéro de diapositive 4">
            <a:extLst>
              <a:ext uri="{FF2B5EF4-FFF2-40B4-BE49-F238E27FC236}">
                <a16:creationId xmlns:a16="http://schemas.microsoft.com/office/drawing/2014/main" id="{6DE56FE7-DD3E-4C83-A79B-8E8227D7C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dirty="0"/>
          </a:p>
        </p:txBody>
      </p:sp>
      <p:pic>
        <p:nvPicPr>
          <p:cNvPr id="7" name="Image 6">
            <a:extLst>
              <a:ext uri="{FF2B5EF4-FFF2-40B4-BE49-F238E27FC236}">
                <a16:creationId xmlns:a16="http://schemas.microsoft.com/office/drawing/2014/main" id="{61139D17-6FCB-4FE2-96AA-53C96C779F5E}"/>
              </a:ext>
            </a:extLst>
          </p:cNvPr>
          <p:cNvPicPr>
            <a:picLocks noChangeAspect="1"/>
          </p:cNvPicPr>
          <p:nvPr/>
        </p:nvPicPr>
        <p:blipFill>
          <a:blip r:embed="rId3"/>
          <a:stretch>
            <a:fillRect/>
          </a:stretch>
        </p:blipFill>
        <p:spPr>
          <a:xfrm>
            <a:off x="2152098" y="894428"/>
            <a:ext cx="4839803" cy="4052223"/>
          </a:xfrm>
          <a:prstGeom prst="rect">
            <a:avLst/>
          </a:prstGeom>
        </p:spPr>
      </p:pic>
      <p:pic>
        <p:nvPicPr>
          <p:cNvPr id="8" name="Image 7">
            <a:extLst>
              <a:ext uri="{FF2B5EF4-FFF2-40B4-BE49-F238E27FC236}">
                <a16:creationId xmlns:a16="http://schemas.microsoft.com/office/drawing/2014/main" id="{57AEC47A-CD3D-43E0-8DC7-7205AB81A196}"/>
              </a:ext>
            </a:extLst>
          </p:cNvPr>
          <p:cNvPicPr>
            <a:picLocks noChangeAspect="1"/>
          </p:cNvPicPr>
          <p:nvPr/>
        </p:nvPicPr>
        <p:blipFill>
          <a:blip r:embed="rId4"/>
          <a:stretch>
            <a:fillRect/>
          </a:stretch>
        </p:blipFill>
        <p:spPr>
          <a:xfrm>
            <a:off x="407516" y="63724"/>
            <a:ext cx="647701" cy="647701"/>
          </a:xfrm>
          <a:prstGeom prst="rect">
            <a:avLst/>
          </a:prstGeom>
          <a:effectLst>
            <a:outerShdw blurRad="76200" dir="13500000" sy="23000" kx="1200000" algn="br" rotWithShape="0">
              <a:prstClr val="black">
                <a:alpha val="20000"/>
              </a:prstClr>
            </a:outerShdw>
            <a:reflection blurRad="6350" stA="52000" endA="300" endPos="35000" dir="5400000" sy="-100000" algn="bl" rotWithShape="0"/>
          </a:effectLst>
        </p:spPr>
      </p:pic>
      <p:sp>
        <p:nvSpPr>
          <p:cNvPr id="9" name="Google Shape;263;p29">
            <a:extLst>
              <a:ext uri="{FF2B5EF4-FFF2-40B4-BE49-F238E27FC236}">
                <a16:creationId xmlns:a16="http://schemas.microsoft.com/office/drawing/2014/main" id="{CCA8AE67-CA67-4649-89C6-A0F9755A7BB2}"/>
              </a:ext>
            </a:extLst>
          </p:cNvPr>
          <p:cNvSpPr txBox="1">
            <a:spLocks/>
          </p:cNvSpPr>
          <p:nvPr/>
        </p:nvSpPr>
        <p:spPr>
          <a:xfrm>
            <a:off x="-4503" y="60743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4. Traitement des données</a:t>
            </a:r>
          </a:p>
        </p:txBody>
      </p:sp>
    </p:spTree>
    <p:extLst>
      <p:ext uri="{BB962C8B-B14F-4D97-AF65-F5344CB8AC3E}">
        <p14:creationId xmlns:p14="http://schemas.microsoft.com/office/powerpoint/2010/main" val="160826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473095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lumMod val="90000"/>
                  </a:schemeClr>
                </a:solidFill>
              </a:rPr>
              <a:t>5.</a:t>
            </a:r>
            <a:endParaRPr sz="6000" dirty="0">
              <a:solidFill>
                <a:schemeClr val="accent4">
                  <a:lumMod val="90000"/>
                </a:schemeClr>
              </a:solidFill>
            </a:endParaRPr>
          </a:p>
          <a:p>
            <a:pPr marL="0" lvl="0" indent="0" algn="l" rtl="0">
              <a:spcBef>
                <a:spcPts val="0"/>
              </a:spcBef>
              <a:spcAft>
                <a:spcPts val="0"/>
              </a:spcAft>
              <a:buNone/>
            </a:pPr>
            <a:r>
              <a:rPr lang="en" dirty="0"/>
              <a:t>Machine Learning</a:t>
            </a:r>
            <a:endParaRP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Entraînement du modèle et optimisation.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dirty="0"/>
          </a:p>
        </p:txBody>
      </p:sp>
      <p:pic>
        <p:nvPicPr>
          <p:cNvPr id="6" name="Image 5">
            <a:extLst>
              <a:ext uri="{FF2B5EF4-FFF2-40B4-BE49-F238E27FC236}">
                <a16:creationId xmlns:a16="http://schemas.microsoft.com/office/drawing/2014/main" id="{3A90E469-3813-430A-BE58-97A7AFC2285C}"/>
              </a:ext>
            </a:extLst>
          </p:cNvPr>
          <p:cNvPicPr>
            <a:picLocks noChangeAspect="1"/>
          </p:cNvPicPr>
          <p:nvPr/>
        </p:nvPicPr>
        <p:blipFill>
          <a:blip r:embed="rId3"/>
          <a:stretch>
            <a:fillRect/>
          </a:stretch>
        </p:blipFill>
        <p:spPr>
          <a:xfrm>
            <a:off x="6022672" y="398841"/>
            <a:ext cx="2711906" cy="2711906"/>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Tree>
    <p:extLst>
      <p:ext uri="{BB962C8B-B14F-4D97-AF65-F5344CB8AC3E}">
        <p14:creationId xmlns:p14="http://schemas.microsoft.com/office/powerpoint/2010/main" val="72378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5710D4EC-F5AB-4C00-8CAB-A2774BD2B7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dirty="0"/>
          </a:p>
        </p:txBody>
      </p:sp>
      <p:pic>
        <p:nvPicPr>
          <p:cNvPr id="7" name="Image 6">
            <a:extLst>
              <a:ext uri="{FF2B5EF4-FFF2-40B4-BE49-F238E27FC236}">
                <a16:creationId xmlns:a16="http://schemas.microsoft.com/office/drawing/2014/main" id="{D7051043-E5CD-43D4-B498-AA70C33268E0}"/>
              </a:ext>
            </a:extLst>
          </p:cNvPr>
          <p:cNvPicPr>
            <a:picLocks noChangeAspect="1"/>
          </p:cNvPicPr>
          <p:nvPr/>
        </p:nvPicPr>
        <p:blipFill>
          <a:blip r:embed="rId3"/>
          <a:stretch>
            <a:fillRect/>
          </a:stretch>
        </p:blipFill>
        <p:spPr>
          <a:xfrm>
            <a:off x="1253981" y="702600"/>
            <a:ext cx="6636038" cy="4677987"/>
          </a:xfrm>
          <a:prstGeom prst="rect">
            <a:avLst/>
          </a:prstGeom>
        </p:spPr>
      </p:pic>
      <p:sp>
        <p:nvSpPr>
          <p:cNvPr id="2" name="Titre 1">
            <a:extLst>
              <a:ext uri="{FF2B5EF4-FFF2-40B4-BE49-F238E27FC236}">
                <a16:creationId xmlns:a16="http://schemas.microsoft.com/office/drawing/2014/main" id="{5EEE1152-2C4C-4AB0-B2C5-7CBBD61BEB1E}"/>
              </a:ext>
            </a:extLst>
          </p:cNvPr>
          <p:cNvSpPr>
            <a:spLocks noGrp="1"/>
          </p:cNvSpPr>
          <p:nvPr>
            <p:ph type="title"/>
          </p:nvPr>
        </p:nvSpPr>
        <p:spPr>
          <a:xfrm>
            <a:off x="786150" y="0"/>
            <a:ext cx="7571700" cy="702600"/>
          </a:xfrm>
        </p:spPr>
        <p:txBody>
          <a:bodyPr/>
          <a:lstStyle/>
          <a:p>
            <a:pPr algn="ctr"/>
            <a:r>
              <a:rPr lang="fr-FR" dirty="0"/>
              <a:t>Comparaison des modèles de classification</a:t>
            </a:r>
          </a:p>
        </p:txBody>
      </p:sp>
      <p:pic>
        <p:nvPicPr>
          <p:cNvPr id="8" name="Image 7">
            <a:extLst>
              <a:ext uri="{FF2B5EF4-FFF2-40B4-BE49-F238E27FC236}">
                <a16:creationId xmlns:a16="http://schemas.microsoft.com/office/drawing/2014/main" id="{BABDC9DE-2A17-4706-B39B-AC3ED37BA2CC}"/>
              </a:ext>
            </a:extLst>
          </p:cNvPr>
          <p:cNvPicPr>
            <a:picLocks noChangeAspect="1"/>
          </p:cNvPicPr>
          <p:nvPr/>
        </p:nvPicPr>
        <p:blipFill>
          <a:blip r:embed="rId4"/>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9" name="Google Shape;263;p29">
            <a:extLst>
              <a:ext uri="{FF2B5EF4-FFF2-40B4-BE49-F238E27FC236}">
                <a16:creationId xmlns:a16="http://schemas.microsoft.com/office/drawing/2014/main" id="{185B5660-2D20-470E-9EF3-2F40936FDE58}"/>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Tree>
    <p:extLst>
      <p:ext uri="{BB962C8B-B14F-4D97-AF65-F5344CB8AC3E}">
        <p14:creationId xmlns:p14="http://schemas.microsoft.com/office/powerpoint/2010/main" val="335899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6C04D-26EA-4C90-AD9B-F7ECC7583363}"/>
              </a:ext>
            </a:extLst>
          </p:cNvPr>
          <p:cNvSpPr>
            <a:spLocks noGrp="1"/>
          </p:cNvSpPr>
          <p:nvPr>
            <p:ph type="title"/>
          </p:nvPr>
        </p:nvSpPr>
        <p:spPr>
          <a:xfrm>
            <a:off x="786150" y="0"/>
            <a:ext cx="7571700" cy="702600"/>
          </a:xfrm>
        </p:spPr>
        <p:txBody>
          <a:bodyPr/>
          <a:lstStyle/>
          <a:p>
            <a:pPr algn="ctr"/>
            <a:r>
              <a:rPr lang="fr-FR" dirty="0"/>
              <a:t>Matrice de confusion</a:t>
            </a:r>
          </a:p>
        </p:txBody>
      </p:sp>
      <p:sp>
        <p:nvSpPr>
          <p:cNvPr id="5" name="Espace réservé du numéro de diapositive 4">
            <a:extLst>
              <a:ext uri="{FF2B5EF4-FFF2-40B4-BE49-F238E27FC236}">
                <a16:creationId xmlns:a16="http://schemas.microsoft.com/office/drawing/2014/main" id="{BB52B456-3EE5-4F86-B1B1-DD58A7894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dirty="0"/>
          </a:p>
        </p:txBody>
      </p:sp>
      <p:pic>
        <p:nvPicPr>
          <p:cNvPr id="7" name="Image 6">
            <a:extLst>
              <a:ext uri="{FF2B5EF4-FFF2-40B4-BE49-F238E27FC236}">
                <a16:creationId xmlns:a16="http://schemas.microsoft.com/office/drawing/2014/main" id="{A515EBC3-1851-4036-B6E1-519CCD9C6F24}"/>
              </a:ext>
            </a:extLst>
          </p:cNvPr>
          <p:cNvPicPr>
            <a:picLocks noChangeAspect="1"/>
          </p:cNvPicPr>
          <p:nvPr/>
        </p:nvPicPr>
        <p:blipFill>
          <a:blip r:embed="rId3"/>
          <a:stretch>
            <a:fillRect/>
          </a:stretch>
        </p:blipFill>
        <p:spPr>
          <a:xfrm>
            <a:off x="1473431" y="819527"/>
            <a:ext cx="5715000" cy="4086225"/>
          </a:xfrm>
          <a:prstGeom prst="rect">
            <a:avLst/>
          </a:prstGeom>
        </p:spPr>
      </p:pic>
      <p:pic>
        <p:nvPicPr>
          <p:cNvPr id="8" name="Image 7">
            <a:extLst>
              <a:ext uri="{FF2B5EF4-FFF2-40B4-BE49-F238E27FC236}">
                <a16:creationId xmlns:a16="http://schemas.microsoft.com/office/drawing/2014/main" id="{D4FF4F05-66E7-43FE-9A7D-BF2F44FE07F6}"/>
              </a:ext>
            </a:extLst>
          </p:cNvPr>
          <p:cNvPicPr>
            <a:picLocks noChangeAspect="1"/>
          </p:cNvPicPr>
          <p:nvPr/>
        </p:nvPicPr>
        <p:blipFill>
          <a:blip r:embed="rId4"/>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9" name="Google Shape;263;p29">
            <a:extLst>
              <a:ext uri="{FF2B5EF4-FFF2-40B4-BE49-F238E27FC236}">
                <a16:creationId xmlns:a16="http://schemas.microsoft.com/office/drawing/2014/main" id="{598CDB40-BA2E-4ED7-A6F0-5DDDB6AD192D}"/>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Tree>
    <p:extLst>
      <p:ext uri="{BB962C8B-B14F-4D97-AF65-F5344CB8AC3E}">
        <p14:creationId xmlns:p14="http://schemas.microsoft.com/office/powerpoint/2010/main" val="149168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600346"/>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1090539" y="-29495"/>
            <a:ext cx="270349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Métriques - Precision</a:t>
            </a:r>
            <a:endParaRPr sz="1600" dirty="0"/>
          </a:p>
        </p:txBody>
      </p:sp>
      <p:sp>
        <p:nvSpPr>
          <p:cNvPr id="206" name="Google Shape;206;p24"/>
          <p:cNvSpPr/>
          <p:nvPr/>
        </p:nvSpPr>
        <p:spPr>
          <a:xfrm>
            <a:off x="0" y="2344451"/>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2973510" y="2972842"/>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Quantifie la proportion de faux positifs.</a:t>
            </a:r>
            <a:endParaRPr lang="es-ES" sz="1000" b="1"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516549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dirty="0"/>
          </a:p>
        </p:txBody>
      </p:sp>
      <p:pic>
        <p:nvPicPr>
          <p:cNvPr id="36" name="Image 35">
            <a:extLst>
              <a:ext uri="{FF2B5EF4-FFF2-40B4-BE49-F238E27FC236}">
                <a16:creationId xmlns:a16="http://schemas.microsoft.com/office/drawing/2014/main" id="{B98DB148-C037-49FB-92EA-EADFFEA0093F}"/>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37" name="Google Shape;263;p29">
            <a:extLst>
              <a:ext uri="{FF2B5EF4-FFF2-40B4-BE49-F238E27FC236}">
                <a16:creationId xmlns:a16="http://schemas.microsoft.com/office/drawing/2014/main" id="{7E04742A-4F26-4D4D-B96C-82D865EBA851}"/>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3" name="Image 2">
            <a:extLst>
              <a:ext uri="{FF2B5EF4-FFF2-40B4-BE49-F238E27FC236}">
                <a16:creationId xmlns:a16="http://schemas.microsoft.com/office/drawing/2014/main" id="{6C5CF0AD-4869-4B7A-9ADC-17FADFA20D7A}"/>
              </a:ext>
            </a:extLst>
          </p:cNvPr>
          <p:cNvPicPr>
            <a:picLocks noChangeAspect="1"/>
          </p:cNvPicPr>
          <p:nvPr/>
        </p:nvPicPr>
        <p:blipFill>
          <a:blip r:embed="rId4"/>
          <a:stretch>
            <a:fillRect/>
          </a:stretch>
        </p:blipFill>
        <p:spPr>
          <a:xfrm>
            <a:off x="2162676" y="582756"/>
            <a:ext cx="4818648" cy="1082450"/>
          </a:xfrm>
          <a:prstGeom prst="rect">
            <a:avLst/>
          </a:prstGeom>
        </p:spPr>
      </p:pic>
    </p:spTree>
    <p:extLst>
      <p:ext uri="{BB962C8B-B14F-4D97-AF65-F5344CB8AC3E}">
        <p14:creationId xmlns:p14="http://schemas.microsoft.com/office/powerpoint/2010/main" val="3734740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600346"/>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1090539" y="-29495"/>
            <a:ext cx="270349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Métriques - Recall</a:t>
            </a:r>
            <a:endParaRPr sz="1600" dirty="0"/>
          </a:p>
        </p:txBody>
      </p:sp>
      <p:sp>
        <p:nvSpPr>
          <p:cNvPr id="206" name="Google Shape;206;p24"/>
          <p:cNvSpPr/>
          <p:nvPr/>
        </p:nvSpPr>
        <p:spPr>
          <a:xfrm>
            <a:off x="0" y="2344451"/>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2973510" y="2972842"/>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Quantifie la proportion de faux négatifs.</a:t>
            </a:r>
            <a:endParaRPr lang="es-ES" sz="1000" b="1"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516549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pic>
        <p:nvPicPr>
          <p:cNvPr id="36" name="Image 35">
            <a:extLst>
              <a:ext uri="{FF2B5EF4-FFF2-40B4-BE49-F238E27FC236}">
                <a16:creationId xmlns:a16="http://schemas.microsoft.com/office/drawing/2014/main" id="{B98DB148-C037-49FB-92EA-EADFFEA0093F}"/>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37" name="Google Shape;263;p29">
            <a:extLst>
              <a:ext uri="{FF2B5EF4-FFF2-40B4-BE49-F238E27FC236}">
                <a16:creationId xmlns:a16="http://schemas.microsoft.com/office/drawing/2014/main" id="{7E04742A-4F26-4D4D-B96C-82D865EBA851}"/>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4" name="Image 3">
            <a:extLst>
              <a:ext uri="{FF2B5EF4-FFF2-40B4-BE49-F238E27FC236}">
                <a16:creationId xmlns:a16="http://schemas.microsoft.com/office/drawing/2014/main" id="{D8E56C3E-1A6E-4DA1-8126-1C9CBA9910DF}"/>
              </a:ext>
            </a:extLst>
          </p:cNvPr>
          <p:cNvPicPr>
            <a:picLocks noChangeAspect="1"/>
          </p:cNvPicPr>
          <p:nvPr/>
        </p:nvPicPr>
        <p:blipFill>
          <a:blip r:embed="rId4"/>
          <a:stretch>
            <a:fillRect/>
          </a:stretch>
        </p:blipFill>
        <p:spPr>
          <a:xfrm>
            <a:off x="2145198" y="695372"/>
            <a:ext cx="4634192" cy="976554"/>
          </a:xfrm>
          <a:prstGeom prst="rect">
            <a:avLst/>
          </a:prstGeom>
        </p:spPr>
      </p:pic>
    </p:spTree>
    <p:extLst>
      <p:ext uri="{BB962C8B-B14F-4D97-AF65-F5344CB8AC3E}">
        <p14:creationId xmlns:p14="http://schemas.microsoft.com/office/powerpoint/2010/main" val="173290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600346"/>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1090539" y="-29495"/>
            <a:ext cx="270349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Métriques – F1 Score</a:t>
            </a:r>
            <a:endParaRPr sz="1600" dirty="0"/>
          </a:p>
        </p:txBody>
      </p:sp>
      <p:sp>
        <p:nvSpPr>
          <p:cNvPr id="206" name="Google Shape;206;p24"/>
          <p:cNvSpPr/>
          <p:nvPr/>
        </p:nvSpPr>
        <p:spPr>
          <a:xfrm>
            <a:off x="0" y="2344451"/>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2973510" y="2972842"/>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Combine à la fois la précision et le </a:t>
            </a:r>
            <a:r>
              <a:rPr lang="fr-FR" sz="1800" dirty="0" err="1">
                <a:solidFill>
                  <a:srgbClr val="263238"/>
                </a:solidFill>
                <a:latin typeface="Roboto Slab"/>
                <a:ea typeface="Roboto Slab"/>
                <a:cs typeface="Roboto Slab"/>
                <a:sym typeface="Roboto Slab"/>
              </a:rPr>
              <a:t>recall</a:t>
            </a:r>
            <a:r>
              <a:rPr lang="fr-FR" sz="1800" dirty="0">
                <a:solidFill>
                  <a:srgbClr val="263238"/>
                </a:solidFill>
                <a:latin typeface="Roboto Slab"/>
                <a:ea typeface="Roboto Slab"/>
                <a:cs typeface="Roboto Slab"/>
                <a:sym typeface="Roboto Slab"/>
              </a:rPr>
              <a:t>.</a:t>
            </a:r>
            <a:endParaRPr lang="es-ES" sz="1000" b="1"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516549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dirty="0"/>
          </a:p>
        </p:txBody>
      </p:sp>
      <p:pic>
        <p:nvPicPr>
          <p:cNvPr id="36" name="Image 35">
            <a:extLst>
              <a:ext uri="{FF2B5EF4-FFF2-40B4-BE49-F238E27FC236}">
                <a16:creationId xmlns:a16="http://schemas.microsoft.com/office/drawing/2014/main" id="{B98DB148-C037-49FB-92EA-EADFFEA0093F}"/>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37" name="Google Shape;263;p29">
            <a:extLst>
              <a:ext uri="{FF2B5EF4-FFF2-40B4-BE49-F238E27FC236}">
                <a16:creationId xmlns:a16="http://schemas.microsoft.com/office/drawing/2014/main" id="{7E04742A-4F26-4D4D-B96C-82D865EBA851}"/>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3" name="Image 2">
            <a:extLst>
              <a:ext uri="{FF2B5EF4-FFF2-40B4-BE49-F238E27FC236}">
                <a16:creationId xmlns:a16="http://schemas.microsoft.com/office/drawing/2014/main" id="{E3650AA0-BD86-4A8F-BBD5-783B919FEB2C}"/>
              </a:ext>
            </a:extLst>
          </p:cNvPr>
          <p:cNvPicPr>
            <a:picLocks noChangeAspect="1"/>
          </p:cNvPicPr>
          <p:nvPr/>
        </p:nvPicPr>
        <p:blipFill>
          <a:blip r:embed="rId4"/>
          <a:stretch>
            <a:fillRect/>
          </a:stretch>
        </p:blipFill>
        <p:spPr>
          <a:xfrm>
            <a:off x="2851414" y="804966"/>
            <a:ext cx="3567173" cy="640608"/>
          </a:xfrm>
          <a:prstGeom prst="rect">
            <a:avLst/>
          </a:prstGeom>
        </p:spPr>
      </p:pic>
    </p:spTree>
    <p:extLst>
      <p:ext uri="{BB962C8B-B14F-4D97-AF65-F5344CB8AC3E}">
        <p14:creationId xmlns:p14="http://schemas.microsoft.com/office/powerpoint/2010/main" val="389758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600346"/>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1090539" y="-29495"/>
            <a:ext cx="270349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Métriques – F beta score</a:t>
            </a:r>
            <a:endParaRPr sz="1600" dirty="0"/>
          </a:p>
        </p:txBody>
      </p:sp>
      <p:sp>
        <p:nvSpPr>
          <p:cNvPr id="206" name="Google Shape;206;p24"/>
          <p:cNvSpPr/>
          <p:nvPr/>
        </p:nvSpPr>
        <p:spPr>
          <a:xfrm>
            <a:off x="0" y="2344451"/>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2973510" y="2972842"/>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Généralisation du F1 score avec un poids β.</a:t>
            </a:r>
            <a:endParaRPr lang="es-ES" sz="1000" b="1"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516549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dirty="0"/>
          </a:p>
        </p:txBody>
      </p:sp>
      <p:pic>
        <p:nvPicPr>
          <p:cNvPr id="36" name="Image 35">
            <a:extLst>
              <a:ext uri="{FF2B5EF4-FFF2-40B4-BE49-F238E27FC236}">
                <a16:creationId xmlns:a16="http://schemas.microsoft.com/office/drawing/2014/main" id="{B98DB148-C037-49FB-92EA-EADFFEA0093F}"/>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37" name="Google Shape;263;p29">
            <a:extLst>
              <a:ext uri="{FF2B5EF4-FFF2-40B4-BE49-F238E27FC236}">
                <a16:creationId xmlns:a16="http://schemas.microsoft.com/office/drawing/2014/main" id="{7E04742A-4F26-4D4D-B96C-82D865EBA851}"/>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4" name="Image 3">
            <a:extLst>
              <a:ext uri="{FF2B5EF4-FFF2-40B4-BE49-F238E27FC236}">
                <a16:creationId xmlns:a16="http://schemas.microsoft.com/office/drawing/2014/main" id="{A405F78F-4117-4EDC-AC02-4DA661ADE6CD}"/>
              </a:ext>
            </a:extLst>
          </p:cNvPr>
          <p:cNvPicPr>
            <a:picLocks noChangeAspect="1"/>
          </p:cNvPicPr>
          <p:nvPr/>
        </p:nvPicPr>
        <p:blipFill>
          <a:blip r:embed="rId4"/>
          <a:stretch>
            <a:fillRect/>
          </a:stretch>
        </p:blipFill>
        <p:spPr>
          <a:xfrm>
            <a:off x="2593189" y="571204"/>
            <a:ext cx="3957622" cy="1031722"/>
          </a:xfrm>
          <a:prstGeom prst="rect">
            <a:avLst/>
          </a:prstGeom>
        </p:spPr>
      </p:pic>
    </p:spTree>
    <p:extLst>
      <p:ext uri="{BB962C8B-B14F-4D97-AF65-F5344CB8AC3E}">
        <p14:creationId xmlns:p14="http://schemas.microsoft.com/office/powerpoint/2010/main" val="380132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600346"/>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1090539" y="-29495"/>
            <a:ext cx="270349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Métriques - Logloss</a:t>
            </a:r>
            <a:endParaRPr sz="1600" dirty="0"/>
          </a:p>
        </p:txBody>
      </p:sp>
      <p:sp>
        <p:nvSpPr>
          <p:cNvPr id="206" name="Google Shape;206;p24"/>
          <p:cNvSpPr/>
          <p:nvPr/>
        </p:nvSpPr>
        <p:spPr>
          <a:xfrm>
            <a:off x="0" y="2344451"/>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76570" y="3082548"/>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y</a:t>
            </a:r>
            <a:r>
              <a:rPr lang="en" sz="1800" dirty="0">
                <a:solidFill>
                  <a:srgbClr val="263238"/>
                </a:solidFill>
                <a:latin typeface="Roboto Slab"/>
                <a:ea typeface="Roboto Slab"/>
                <a:cs typeface="Roboto Slab"/>
                <a:sym typeface="Roboto Slab"/>
              </a:rPr>
              <a:t> (Label) = 1</a:t>
            </a:r>
          </a:p>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P</a:t>
            </a:r>
            <a:r>
              <a:rPr lang="en" sz="1800" dirty="0">
                <a:solidFill>
                  <a:srgbClr val="263238"/>
                </a:solidFill>
                <a:latin typeface="Roboto Slab"/>
                <a:ea typeface="Roboto Slab"/>
                <a:cs typeface="Roboto Slab"/>
                <a:sym typeface="Roboto Slab"/>
              </a:rPr>
              <a:t> (prediction) = 0.9</a:t>
            </a:r>
          </a:p>
          <a:p>
            <a:pPr marL="0" marR="0" lvl="0" indent="0" algn="ctr" rtl="0">
              <a:spcBef>
                <a:spcPts val="0"/>
              </a:spcBef>
              <a:spcAft>
                <a:spcPts val="0"/>
              </a:spcAft>
              <a:buNone/>
            </a:pPr>
            <a:endParaRPr lang="en" sz="1800" dirty="0">
              <a:solidFill>
                <a:srgbClr val="263238"/>
              </a:solidFill>
              <a:latin typeface="Roboto Slab"/>
              <a:ea typeface="Roboto Slab"/>
              <a:cs typeface="Roboto Slab"/>
              <a:sym typeface="Roboto Slab"/>
            </a:endParaRPr>
          </a:p>
          <a:p>
            <a:pPr marL="0" marR="0" lvl="0" indent="0" algn="l" rtl="0">
              <a:spcBef>
                <a:spcPts val="0"/>
              </a:spcBef>
              <a:spcAft>
                <a:spcPts val="0"/>
              </a:spcAft>
              <a:buNone/>
            </a:pPr>
            <a:r>
              <a:rPr lang="sv-SE" sz="1200" b="0" i="0" dirty="0">
                <a:solidFill>
                  <a:srgbClr val="000000"/>
                </a:solidFill>
                <a:effectLst/>
                <a:latin typeface="Courier New" panose="02070309020205020404" pitchFamily="49" charset="0"/>
              </a:rPr>
              <a:t>Loss = -(1 * log(0.9)) = 0.10536</a:t>
            </a:r>
            <a:endParaRPr sz="1200" dirty="0">
              <a:solidFill>
                <a:srgbClr val="263238"/>
              </a:solidFill>
              <a:latin typeface="Roboto Slab"/>
              <a:ea typeface="Roboto Slab"/>
              <a:cs typeface="Roboto Slab"/>
              <a:sym typeface="Roboto Slab"/>
            </a:endParaRPr>
          </a:p>
          <a:p>
            <a:pPr marL="0" marR="0" lvl="0" indent="0" algn="l" rtl="0">
              <a:spcBef>
                <a:spcPts val="0"/>
              </a:spcBef>
              <a:spcAft>
                <a:spcPts val="0"/>
              </a:spcAft>
              <a:buNone/>
            </a:pPr>
            <a:endParaRPr sz="1000" b="1"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516549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pic>
        <p:nvPicPr>
          <p:cNvPr id="36" name="Image 35">
            <a:extLst>
              <a:ext uri="{FF2B5EF4-FFF2-40B4-BE49-F238E27FC236}">
                <a16:creationId xmlns:a16="http://schemas.microsoft.com/office/drawing/2014/main" id="{B98DB148-C037-49FB-92EA-EADFFEA0093F}"/>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37" name="Google Shape;263;p29">
            <a:extLst>
              <a:ext uri="{FF2B5EF4-FFF2-40B4-BE49-F238E27FC236}">
                <a16:creationId xmlns:a16="http://schemas.microsoft.com/office/drawing/2014/main" id="{7E04742A-4F26-4D4D-B96C-82D865EBA851}"/>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5" name="Image 4">
            <a:extLst>
              <a:ext uri="{FF2B5EF4-FFF2-40B4-BE49-F238E27FC236}">
                <a16:creationId xmlns:a16="http://schemas.microsoft.com/office/drawing/2014/main" id="{07AC65B4-D4CA-402D-AFC1-9823D5B37BEA}"/>
              </a:ext>
            </a:extLst>
          </p:cNvPr>
          <p:cNvPicPr>
            <a:picLocks noChangeAspect="1"/>
          </p:cNvPicPr>
          <p:nvPr/>
        </p:nvPicPr>
        <p:blipFill>
          <a:blip r:embed="rId4"/>
          <a:stretch>
            <a:fillRect/>
          </a:stretch>
        </p:blipFill>
        <p:spPr>
          <a:xfrm>
            <a:off x="1680817" y="973053"/>
            <a:ext cx="5782365" cy="444848"/>
          </a:xfrm>
          <a:prstGeom prst="rect">
            <a:avLst/>
          </a:prstGeom>
        </p:spPr>
      </p:pic>
      <p:sp>
        <p:nvSpPr>
          <p:cNvPr id="42" name="Google Shape;207;p24">
            <a:extLst>
              <a:ext uri="{FF2B5EF4-FFF2-40B4-BE49-F238E27FC236}">
                <a16:creationId xmlns:a16="http://schemas.microsoft.com/office/drawing/2014/main" id="{4D114245-2CE0-4785-98A5-69F75EEF7DE9}"/>
              </a:ext>
            </a:extLst>
          </p:cNvPr>
          <p:cNvSpPr/>
          <p:nvPr/>
        </p:nvSpPr>
        <p:spPr>
          <a:xfrm>
            <a:off x="5843939" y="2962114"/>
            <a:ext cx="3645938" cy="22456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y</a:t>
            </a:r>
            <a:r>
              <a:rPr lang="en" sz="1800" dirty="0">
                <a:solidFill>
                  <a:srgbClr val="263238"/>
                </a:solidFill>
                <a:latin typeface="Roboto Slab"/>
                <a:ea typeface="Roboto Slab"/>
                <a:cs typeface="Roboto Slab"/>
                <a:sym typeface="Roboto Slab"/>
              </a:rPr>
              <a:t> (Label) = 1</a:t>
            </a:r>
          </a:p>
          <a:p>
            <a:pPr marL="0" marR="0" lvl="0" indent="0" algn="ctr" rtl="0">
              <a:spcBef>
                <a:spcPts val="0"/>
              </a:spcBef>
              <a:spcAft>
                <a:spcPts val="0"/>
              </a:spcAft>
              <a:buNone/>
            </a:pPr>
            <a:r>
              <a:rPr lang="en" sz="1800" dirty="0">
                <a:solidFill>
                  <a:srgbClr val="263238"/>
                </a:solidFill>
                <a:latin typeface="Roboto Slab"/>
                <a:ea typeface="Roboto Slab"/>
                <a:cs typeface="Roboto Slab"/>
                <a:sym typeface="Roboto Slab"/>
              </a:rPr>
              <a:t>p (prediction) = 0.1</a:t>
            </a:r>
          </a:p>
          <a:p>
            <a:pPr marL="0" marR="0" lvl="0" indent="0" algn="ctr" rtl="0">
              <a:spcBef>
                <a:spcPts val="0"/>
              </a:spcBef>
              <a:spcAft>
                <a:spcPts val="0"/>
              </a:spcAft>
              <a:buNone/>
            </a:pPr>
            <a:endParaRPr lang="en" sz="1800" dirty="0">
              <a:solidFill>
                <a:srgbClr val="263238"/>
              </a:solidFill>
              <a:latin typeface="Roboto Slab"/>
              <a:ea typeface="Roboto Slab"/>
              <a:cs typeface="Roboto Slab"/>
              <a:sym typeface="Roboto Slab"/>
            </a:endParaRPr>
          </a:p>
          <a:p>
            <a:pPr marL="0" marR="0" lvl="0" indent="0" algn="l" rtl="0">
              <a:spcBef>
                <a:spcPts val="0"/>
              </a:spcBef>
              <a:spcAft>
                <a:spcPts val="0"/>
              </a:spcAft>
              <a:buNone/>
            </a:pPr>
            <a:r>
              <a:rPr lang="sv-SE" sz="1200" b="0" i="0" dirty="0">
                <a:solidFill>
                  <a:srgbClr val="000000"/>
                </a:solidFill>
                <a:effectLst/>
                <a:latin typeface="Courier New" panose="02070309020205020404" pitchFamily="49" charset="0"/>
              </a:rPr>
              <a:t>Loss = -(1 * log(0.1)) = 2.30258</a:t>
            </a:r>
            <a:endParaRPr sz="1200" dirty="0">
              <a:solidFill>
                <a:srgbClr val="263238"/>
              </a:solidFill>
              <a:latin typeface="Roboto Slab"/>
              <a:ea typeface="Roboto Slab"/>
              <a:cs typeface="Roboto Slab"/>
              <a:sym typeface="Roboto Slab"/>
            </a:endParaRPr>
          </a:p>
          <a:p>
            <a:pPr marL="0" marR="0" lvl="0" indent="0" algn="l" rtl="0">
              <a:spcBef>
                <a:spcPts val="0"/>
              </a:spcBef>
              <a:spcAft>
                <a:spcPts val="0"/>
              </a:spcAft>
              <a:buNone/>
            </a:pPr>
            <a:endParaRPr sz="1000" b="1" dirty="0">
              <a:solidFill>
                <a:srgbClr val="263238"/>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lumMod val="90000"/>
                  </a:schemeClr>
                </a:solidFill>
              </a:rPr>
              <a:t>1.</a:t>
            </a:r>
            <a:endParaRPr sz="6000" dirty="0">
              <a:solidFill>
                <a:schemeClr val="accent4">
                  <a:lumMod val="90000"/>
                </a:schemeClr>
              </a:solidFill>
            </a:endParaRPr>
          </a:p>
          <a:p>
            <a:pPr marL="0" lvl="0" indent="0" algn="l" rtl="0">
              <a:spcBef>
                <a:spcPts val="0"/>
              </a:spcBef>
              <a:spcAft>
                <a:spcPts val="0"/>
              </a:spcAft>
              <a:buNone/>
            </a:pPr>
            <a:r>
              <a:rPr lang="en" dirty="0"/>
              <a:t>INTRODUCTION</a:t>
            </a:r>
            <a:endParaRP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 est “Prêt à dépenser”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2" name="Groupe 1">
            <a:extLst>
              <a:ext uri="{FF2B5EF4-FFF2-40B4-BE49-F238E27FC236}">
                <a16:creationId xmlns:a16="http://schemas.microsoft.com/office/drawing/2014/main" id="{30337C18-9572-4D76-A4CA-A49E62B4F7CA}"/>
              </a:ext>
            </a:extLst>
          </p:cNvPr>
          <p:cNvGrpSpPr/>
          <p:nvPr/>
        </p:nvGrpSpPr>
        <p:grpSpPr>
          <a:xfrm>
            <a:off x="6165217" y="487779"/>
            <a:ext cx="2426815" cy="2475274"/>
            <a:chOff x="6165217" y="487779"/>
            <a:chExt cx="2426815" cy="2475274"/>
          </a:xfrm>
          <a:effectLst>
            <a:outerShdw blurRad="76200" dir="13500000" sy="23000" kx="1200000" algn="br" rotWithShape="0">
              <a:prstClr val="black">
                <a:alpha val="20000"/>
              </a:prstClr>
            </a:outerShdw>
            <a:reflection blurRad="6350" stA="13000" endPos="35000" dir="5400000" sy="-100000" algn="bl" rotWithShape="0"/>
          </a:effectLst>
        </p:grpSpPr>
        <p:pic>
          <p:nvPicPr>
            <p:cNvPr id="5" name="Image 4">
              <a:extLst>
                <a:ext uri="{FF2B5EF4-FFF2-40B4-BE49-F238E27FC236}">
                  <a16:creationId xmlns:a16="http://schemas.microsoft.com/office/drawing/2014/main" id="{AFC6F9CD-91A2-42D2-8F68-4E689C7DBF42}"/>
                </a:ext>
              </a:extLst>
            </p:cNvPr>
            <p:cNvPicPr>
              <a:picLocks noChangeAspect="1"/>
            </p:cNvPicPr>
            <p:nvPr/>
          </p:nvPicPr>
          <p:blipFill>
            <a:blip r:embed="rId4"/>
            <a:stretch>
              <a:fillRect/>
            </a:stretch>
          </p:blipFill>
          <p:spPr>
            <a:xfrm>
              <a:off x="6165217" y="487779"/>
              <a:ext cx="2426815" cy="2426815"/>
            </a:xfrm>
            <a:prstGeom prst="rect">
              <a:avLst/>
            </a:prstGeom>
          </p:spPr>
        </p:pic>
        <p:pic>
          <p:nvPicPr>
            <p:cNvPr id="6" name="Image 5">
              <a:extLst>
                <a:ext uri="{FF2B5EF4-FFF2-40B4-BE49-F238E27FC236}">
                  <a16:creationId xmlns:a16="http://schemas.microsoft.com/office/drawing/2014/main" id="{A1B63D2C-6CD3-4FE1-A5E2-53A2181B9494}"/>
                </a:ext>
              </a:extLst>
            </p:cNvPr>
            <p:cNvPicPr>
              <a:picLocks noChangeAspect="1"/>
            </p:cNvPicPr>
            <p:nvPr>
              <p:custDataLst>
                <p:tags r:id="rId1"/>
              </p:custDataLst>
            </p:nvPr>
          </p:nvPicPr>
          <p:blipFill>
            <a:blip r:embed="rId5"/>
            <a:stretch>
              <a:fillRect/>
            </a:stretch>
          </p:blipFill>
          <p:spPr>
            <a:xfrm>
              <a:off x="7239764" y="1962455"/>
              <a:ext cx="1000598" cy="1000598"/>
            </a:xfrm>
            <a:prstGeom prst="rect">
              <a:avLst/>
            </a:prstGeom>
          </p:spPr>
        </p:pic>
      </p:grpSp>
    </p:spTree>
    <p:extLst>
      <p:ext uri="{BB962C8B-B14F-4D97-AF65-F5344CB8AC3E}">
        <p14:creationId xmlns:p14="http://schemas.microsoft.com/office/powerpoint/2010/main" val="242796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53FB9F-5FCC-4A19-BE53-55C2E25277BC}"/>
              </a:ext>
            </a:extLst>
          </p:cNvPr>
          <p:cNvSpPr>
            <a:spLocks noGrp="1"/>
          </p:cNvSpPr>
          <p:nvPr>
            <p:ph type="title"/>
          </p:nvPr>
        </p:nvSpPr>
        <p:spPr>
          <a:xfrm>
            <a:off x="786150" y="-115829"/>
            <a:ext cx="7571700" cy="702600"/>
          </a:xfrm>
        </p:spPr>
        <p:txBody>
          <a:bodyPr/>
          <a:lstStyle/>
          <a:p>
            <a:pPr algn="ctr"/>
            <a:r>
              <a:rPr lang="fr-FR" dirty="0"/>
              <a:t>Courbe du log </a:t>
            </a:r>
            <a:r>
              <a:rPr lang="fr-FR" dirty="0" err="1"/>
              <a:t>loss</a:t>
            </a:r>
            <a:endParaRPr lang="fr-FR" dirty="0"/>
          </a:p>
        </p:txBody>
      </p:sp>
      <p:sp>
        <p:nvSpPr>
          <p:cNvPr id="3" name="Espace réservé du numéro de diapositive 2">
            <a:extLst>
              <a:ext uri="{FF2B5EF4-FFF2-40B4-BE49-F238E27FC236}">
                <a16:creationId xmlns:a16="http://schemas.microsoft.com/office/drawing/2014/main" id="{33A75FF0-C774-4126-8DEC-229C30A021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dirty="0"/>
          </a:p>
        </p:txBody>
      </p:sp>
      <p:pic>
        <p:nvPicPr>
          <p:cNvPr id="7" name="Image 6">
            <a:extLst>
              <a:ext uri="{FF2B5EF4-FFF2-40B4-BE49-F238E27FC236}">
                <a16:creationId xmlns:a16="http://schemas.microsoft.com/office/drawing/2014/main" id="{A4C89B54-E312-4F2E-A14C-3320338A1719}"/>
              </a:ext>
            </a:extLst>
          </p:cNvPr>
          <p:cNvPicPr>
            <a:picLocks noChangeAspect="1"/>
          </p:cNvPicPr>
          <p:nvPr/>
        </p:nvPicPr>
        <p:blipFill>
          <a:blip r:embed="rId3"/>
          <a:stretch>
            <a:fillRect/>
          </a:stretch>
        </p:blipFill>
        <p:spPr>
          <a:xfrm>
            <a:off x="2148488" y="515389"/>
            <a:ext cx="4646887" cy="4464513"/>
          </a:xfrm>
          <a:prstGeom prst="rect">
            <a:avLst/>
          </a:prstGeom>
        </p:spPr>
      </p:pic>
      <p:pic>
        <p:nvPicPr>
          <p:cNvPr id="8" name="Image 7">
            <a:extLst>
              <a:ext uri="{FF2B5EF4-FFF2-40B4-BE49-F238E27FC236}">
                <a16:creationId xmlns:a16="http://schemas.microsoft.com/office/drawing/2014/main" id="{30F76893-3728-4E0D-A18F-6AF0466102BC}"/>
              </a:ext>
            </a:extLst>
          </p:cNvPr>
          <p:cNvPicPr>
            <a:picLocks noChangeAspect="1"/>
          </p:cNvPicPr>
          <p:nvPr/>
        </p:nvPicPr>
        <p:blipFill>
          <a:blip r:embed="rId4"/>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9" name="Google Shape;263;p29">
            <a:extLst>
              <a:ext uri="{FF2B5EF4-FFF2-40B4-BE49-F238E27FC236}">
                <a16:creationId xmlns:a16="http://schemas.microsoft.com/office/drawing/2014/main" id="{642F16DA-427D-4553-A973-AB21B5C19DE8}"/>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Tree>
    <p:extLst>
      <p:ext uri="{BB962C8B-B14F-4D97-AF65-F5344CB8AC3E}">
        <p14:creationId xmlns:p14="http://schemas.microsoft.com/office/powerpoint/2010/main" val="408673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154953"/>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Choix du modèle</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dirty="0"/>
          </a:p>
        </p:txBody>
      </p:sp>
      <p:pic>
        <p:nvPicPr>
          <p:cNvPr id="7" name="Image 6">
            <a:extLst>
              <a:ext uri="{FF2B5EF4-FFF2-40B4-BE49-F238E27FC236}">
                <a16:creationId xmlns:a16="http://schemas.microsoft.com/office/drawing/2014/main" id="{9D632375-5972-4A68-8707-88D811F0FA5D}"/>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8" name="Google Shape;263;p29">
            <a:extLst>
              <a:ext uri="{FF2B5EF4-FFF2-40B4-BE49-F238E27FC236}">
                <a16:creationId xmlns:a16="http://schemas.microsoft.com/office/drawing/2014/main" id="{1C9AD0D5-E3DB-47F5-8D8A-91F7464614C6}"/>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6" name="Image 5">
            <a:extLst>
              <a:ext uri="{FF2B5EF4-FFF2-40B4-BE49-F238E27FC236}">
                <a16:creationId xmlns:a16="http://schemas.microsoft.com/office/drawing/2014/main" id="{DE52C4B5-F501-47C5-B629-B0CBB6398EA3}"/>
              </a:ext>
            </a:extLst>
          </p:cNvPr>
          <p:cNvPicPr>
            <a:picLocks noChangeAspect="1"/>
          </p:cNvPicPr>
          <p:nvPr/>
        </p:nvPicPr>
        <p:blipFill>
          <a:blip r:embed="rId4"/>
          <a:stretch>
            <a:fillRect/>
          </a:stretch>
        </p:blipFill>
        <p:spPr>
          <a:xfrm>
            <a:off x="510545" y="1110283"/>
            <a:ext cx="8122909" cy="3878264"/>
          </a:xfrm>
          <a:prstGeom prst="rect">
            <a:avLst/>
          </a:prstGeom>
        </p:spPr>
      </p:pic>
    </p:spTree>
    <p:extLst>
      <p:ext uri="{BB962C8B-B14F-4D97-AF65-F5344CB8AC3E}">
        <p14:creationId xmlns:p14="http://schemas.microsoft.com/office/powerpoint/2010/main" val="273230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832C578-8E42-486B-8B8D-4CD5D4786044}"/>
              </a:ext>
            </a:extLst>
          </p:cNvPr>
          <p:cNvSpPr>
            <a:spLocks noGrp="1"/>
          </p:cNvSpPr>
          <p:nvPr>
            <p:ph type="sldNum" idx="12"/>
          </p:nvPr>
        </p:nvSpPr>
        <p:spPr>
          <a:xfrm>
            <a:off x="8412106" y="4758167"/>
            <a:ext cx="548700" cy="393600"/>
          </a:xfrm>
        </p:spPr>
        <p:txBody>
          <a:bodyPr/>
          <a:lstStyle/>
          <a:p>
            <a:pPr marL="0" lvl="0" indent="0" algn="r" rtl="0">
              <a:spcBef>
                <a:spcPts val="0"/>
              </a:spcBef>
              <a:spcAft>
                <a:spcPts val="0"/>
              </a:spcAft>
              <a:buNone/>
            </a:pPr>
            <a:fld id="{00000000-1234-1234-1234-123412341234}" type="slidenum">
              <a:rPr lang="fr-FR" smtClean="0"/>
              <a:t>32</a:t>
            </a:fld>
            <a:endParaRPr lang="fr-FR" dirty="0"/>
          </a:p>
        </p:txBody>
      </p:sp>
      <p:pic>
        <p:nvPicPr>
          <p:cNvPr id="7" name="Image 6">
            <a:extLst>
              <a:ext uri="{FF2B5EF4-FFF2-40B4-BE49-F238E27FC236}">
                <a16:creationId xmlns:a16="http://schemas.microsoft.com/office/drawing/2014/main" id="{1DB6EA9D-65A7-4221-8B51-651FDAD8D866}"/>
              </a:ext>
            </a:extLst>
          </p:cNvPr>
          <p:cNvPicPr>
            <a:picLocks noChangeAspect="1"/>
          </p:cNvPicPr>
          <p:nvPr/>
        </p:nvPicPr>
        <p:blipFill>
          <a:blip r:embed="rId3"/>
          <a:stretch>
            <a:fillRect/>
          </a:stretch>
        </p:blipFill>
        <p:spPr>
          <a:xfrm>
            <a:off x="2347358" y="-253713"/>
            <a:ext cx="4449283" cy="1870450"/>
          </a:xfrm>
          <a:prstGeom prst="rect">
            <a:avLst/>
          </a:prstGeom>
        </p:spPr>
      </p:pic>
      <p:pic>
        <p:nvPicPr>
          <p:cNvPr id="9" name="Image 8">
            <a:extLst>
              <a:ext uri="{FF2B5EF4-FFF2-40B4-BE49-F238E27FC236}">
                <a16:creationId xmlns:a16="http://schemas.microsoft.com/office/drawing/2014/main" id="{3EA71365-7BF4-41BA-9E2B-56387F1D96C6}"/>
              </a:ext>
            </a:extLst>
          </p:cNvPr>
          <p:cNvPicPr>
            <a:picLocks noChangeAspect="1"/>
          </p:cNvPicPr>
          <p:nvPr/>
        </p:nvPicPr>
        <p:blipFill>
          <a:blip r:embed="rId4"/>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10" name="Google Shape;263;p29">
            <a:extLst>
              <a:ext uri="{FF2B5EF4-FFF2-40B4-BE49-F238E27FC236}">
                <a16:creationId xmlns:a16="http://schemas.microsoft.com/office/drawing/2014/main" id="{CBEB9335-8F70-4DC5-BAFC-CEEEAB983948}"/>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14" name="Image 13">
            <a:extLst>
              <a:ext uri="{FF2B5EF4-FFF2-40B4-BE49-F238E27FC236}">
                <a16:creationId xmlns:a16="http://schemas.microsoft.com/office/drawing/2014/main" id="{34AFB576-250A-4F68-92C5-6160D539384D}"/>
              </a:ext>
            </a:extLst>
          </p:cNvPr>
          <p:cNvPicPr>
            <a:picLocks noChangeAspect="1"/>
          </p:cNvPicPr>
          <p:nvPr/>
        </p:nvPicPr>
        <p:blipFill>
          <a:blip r:embed="rId5"/>
          <a:stretch>
            <a:fillRect/>
          </a:stretch>
        </p:blipFill>
        <p:spPr>
          <a:xfrm>
            <a:off x="1269125" y="2176509"/>
            <a:ext cx="846764" cy="846764"/>
          </a:xfrm>
          <a:prstGeom prst="rect">
            <a:avLst/>
          </a:prstGeom>
        </p:spPr>
      </p:pic>
      <p:sp>
        <p:nvSpPr>
          <p:cNvPr id="65" name="Google Shape;111;p17">
            <a:extLst>
              <a:ext uri="{FF2B5EF4-FFF2-40B4-BE49-F238E27FC236}">
                <a16:creationId xmlns:a16="http://schemas.microsoft.com/office/drawing/2014/main" id="{E16461F2-5CAC-45C5-8D54-6A7F328BB73B}"/>
              </a:ext>
            </a:extLst>
          </p:cNvPr>
          <p:cNvSpPr txBox="1">
            <a:spLocks noGrp="1"/>
          </p:cNvSpPr>
          <p:nvPr>
            <p:ph type="body" idx="1"/>
          </p:nvPr>
        </p:nvSpPr>
        <p:spPr>
          <a:xfrm>
            <a:off x="538131" y="3023273"/>
            <a:ext cx="2308753" cy="1077069"/>
          </a:xfrm>
          <a:prstGeom prst="rect">
            <a:avLst/>
          </a:prstGeom>
        </p:spPr>
        <p:txBody>
          <a:bodyPr spcFirstLastPara="1" wrap="square" lIns="91425" tIns="91425" rIns="91425" bIns="91425" anchor="t" anchorCtr="0">
            <a:noAutofit/>
          </a:bodyPr>
          <a:lstStyle/>
          <a:p>
            <a:pPr marL="76200" lvl="0" indent="0" algn="ctr" rtl="0">
              <a:spcBef>
                <a:spcPts val="600"/>
              </a:spcBef>
              <a:spcAft>
                <a:spcPts val="0"/>
              </a:spcAft>
              <a:buSzPts val="2400"/>
              <a:buNone/>
            </a:pPr>
            <a:r>
              <a:rPr lang="en" sz="1800" dirty="0"/>
              <a:t>Gestion des features catégorielles</a:t>
            </a:r>
            <a:endParaRPr sz="1800" dirty="0"/>
          </a:p>
        </p:txBody>
      </p:sp>
      <p:sp>
        <p:nvSpPr>
          <p:cNvPr id="67" name="Google Shape;111;p17">
            <a:extLst>
              <a:ext uri="{FF2B5EF4-FFF2-40B4-BE49-F238E27FC236}">
                <a16:creationId xmlns:a16="http://schemas.microsoft.com/office/drawing/2014/main" id="{16F156D1-DF08-481F-810D-C26F29FA2F63}"/>
              </a:ext>
            </a:extLst>
          </p:cNvPr>
          <p:cNvSpPr txBox="1">
            <a:spLocks/>
          </p:cNvSpPr>
          <p:nvPr/>
        </p:nvSpPr>
        <p:spPr>
          <a:xfrm>
            <a:off x="3424495" y="3023273"/>
            <a:ext cx="2312191" cy="1322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76200" indent="0" algn="ctr">
              <a:buSzPts val="2400"/>
              <a:buFont typeface="Source Sans Pro"/>
              <a:buNone/>
            </a:pPr>
            <a:r>
              <a:rPr lang="fr-FR" sz="1800" dirty="0"/>
              <a:t>Temps de prédiction</a:t>
            </a:r>
          </a:p>
        </p:txBody>
      </p:sp>
      <p:sp>
        <p:nvSpPr>
          <p:cNvPr id="69" name="Google Shape;111;p17">
            <a:extLst>
              <a:ext uri="{FF2B5EF4-FFF2-40B4-BE49-F238E27FC236}">
                <a16:creationId xmlns:a16="http://schemas.microsoft.com/office/drawing/2014/main" id="{EE6F79AA-F4F4-41CB-A423-7E8B0C3A1D46}"/>
              </a:ext>
            </a:extLst>
          </p:cNvPr>
          <p:cNvSpPr txBox="1">
            <a:spLocks/>
          </p:cNvSpPr>
          <p:nvPr/>
        </p:nvSpPr>
        <p:spPr>
          <a:xfrm>
            <a:off x="6314297" y="3031589"/>
            <a:ext cx="2829703" cy="990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76200" indent="0" algn="ctr">
              <a:buSzPts val="2400"/>
              <a:buFont typeface="Source Sans Pro"/>
              <a:buNone/>
            </a:pPr>
            <a:r>
              <a:rPr lang="fr-FR" sz="1800" dirty="0"/>
              <a:t>Visualisation en temps réel de l’apprentissage</a:t>
            </a:r>
          </a:p>
        </p:txBody>
      </p:sp>
      <p:pic>
        <p:nvPicPr>
          <p:cNvPr id="71" name="Image 70">
            <a:extLst>
              <a:ext uri="{FF2B5EF4-FFF2-40B4-BE49-F238E27FC236}">
                <a16:creationId xmlns:a16="http://schemas.microsoft.com/office/drawing/2014/main" id="{2879A895-CDFE-453B-A1FB-DB1722F63877}"/>
              </a:ext>
            </a:extLst>
          </p:cNvPr>
          <p:cNvPicPr>
            <a:picLocks noChangeAspect="1"/>
          </p:cNvPicPr>
          <p:nvPr/>
        </p:nvPicPr>
        <p:blipFill>
          <a:blip r:embed="rId6"/>
          <a:stretch>
            <a:fillRect/>
          </a:stretch>
        </p:blipFill>
        <p:spPr>
          <a:xfrm>
            <a:off x="4157208" y="2184825"/>
            <a:ext cx="846764" cy="846764"/>
          </a:xfrm>
          <a:prstGeom prst="rect">
            <a:avLst/>
          </a:prstGeom>
        </p:spPr>
      </p:pic>
      <p:pic>
        <p:nvPicPr>
          <p:cNvPr id="73" name="Image 72">
            <a:extLst>
              <a:ext uri="{FF2B5EF4-FFF2-40B4-BE49-F238E27FC236}">
                <a16:creationId xmlns:a16="http://schemas.microsoft.com/office/drawing/2014/main" id="{275538B4-5E9E-466A-A2C0-A5BFF3AAC8E4}"/>
              </a:ext>
            </a:extLst>
          </p:cNvPr>
          <p:cNvPicPr>
            <a:picLocks noChangeAspect="1"/>
          </p:cNvPicPr>
          <p:nvPr/>
        </p:nvPicPr>
        <p:blipFill>
          <a:blip r:embed="rId7"/>
          <a:stretch>
            <a:fillRect/>
          </a:stretch>
        </p:blipFill>
        <p:spPr>
          <a:xfrm>
            <a:off x="7305765" y="2184824"/>
            <a:ext cx="846765" cy="846765"/>
          </a:xfrm>
          <a:prstGeom prst="rect">
            <a:avLst/>
          </a:prstGeom>
        </p:spPr>
      </p:pic>
    </p:spTree>
    <p:extLst>
      <p:ext uri="{BB962C8B-B14F-4D97-AF65-F5344CB8AC3E}">
        <p14:creationId xmlns:p14="http://schemas.microsoft.com/office/powerpoint/2010/main" val="388128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75959"/>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Évaluation – Premier Entraînement</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dirty="0"/>
          </a:p>
        </p:txBody>
      </p:sp>
      <p:pic>
        <p:nvPicPr>
          <p:cNvPr id="7" name="Image 6">
            <a:extLst>
              <a:ext uri="{FF2B5EF4-FFF2-40B4-BE49-F238E27FC236}">
                <a16:creationId xmlns:a16="http://schemas.microsoft.com/office/drawing/2014/main" id="{9D632375-5972-4A68-8707-88D811F0FA5D}"/>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8" name="Google Shape;263;p29">
            <a:extLst>
              <a:ext uri="{FF2B5EF4-FFF2-40B4-BE49-F238E27FC236}">
                <a16:creationId xmlns:a16="http://schemas.microsoft.com/office/drawing/2014/main" id="{1C9AD0D5-E3DB-47F5-8D8A-91F7464614C6}"/>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4" name="Image 3">
            <a:extLst>
              <a:ext uri="{FF2B5EF4-FFF2-40B4-BE49-F238E27FC236}">
                <a16:creationId xmlns:a16="http://schemas.microsoft.com/office/drawing/2014/main" id="{E794D298-233B-44B3-8622-463CF0F5FD8B}"/>
              </a:ext>
            </a:extLst>
          </p:cNvPr>
          <p:cNvPicPr>
            <a:picLocks noChangeAspect="1"/>
          </p:cNvPicPr>
          <p:nvPr/>
        </p:nvPicPr>
        <p:blipFill>
          <a:blip r:embed="rId4"/>
          <a:stretch>
            <a:fillRect/>
          </a:stretch>
        </p:blipFill>
        <p:spPr>
          <a:xfrm>
            <a:off x="1743829" y="1853356"/>
            <a:ext cx="5656341" cy="2335521"/>
          </a:xfrm>
          <a:prstGeom prst="rect">
            <a:avLst/>
          </a:prstGeom>
        </p:spPr>
      </p:pic>
    </p:spTree>
    <p:extLst>
      <p:ext uri="{BB962C8B-B14F-4D97-AF65-F5344CB8AC3E}">
        <p14:creationId xmlns:p14="http://schemas.microsoft.com/office/powerpoint/2010/main" val="188693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218412" y="798571"/>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Ajout de nouvelles features</a:t>
            </a:r>
            <a:endParaRPr dirty="0"/>
          </a:p>
        </p:txBody>
      </p:sp>
      <p:sp>
        <p:nvSpPr>
          <p:cNvPr id="141" name="Google Shape;141;p20"/>
          <p:cNvSpPr txBox="1">
            <a:spLocks noGrp="1"/>
          </p:cNvSpPr>
          <p:nvPr>
            <p:ph type="body" idx="1"/>
          </p:nvPr>
        </p:nvSpPr>
        <p:spPr>
          <a:xfrm>
            <a:off x="1218412" y="1690601"/>
            <a:ext cx="24198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fr-FR" b="1" dirty="0"/>
              <a:t>EXT_SOURCE_1_x_EXT_SOURCE_2</a:t>
            </a:r>
            <a:endParaRPr b="1" dirty="0"/>
          </a:p>
          <a:p>
            <a:pPr marL="0" lvl="0" indent="0" algn="l" rtl="0">
              <a:spcBef>
                <a:spcPts val="600"/>
              </a:spcBef>
              <a:spcAft>
                <a:spcPts val="0"/>
              </a:spcAft>
              <a:buNone/>
            </a:pPr>
            <a:r>
              <a:rPr lang="en" dirty="0"/>
              <a:t>Produit de la première source de revu avec la deuxième source de revenu.</a:t>
            </a:r>
            <a:endParaRPr dirty="0"/>
          </a:p>
        </p:txBody>
      </p:sp>
      <p:sp>
        <p:nvSpPr>
          <p:cNvPr id="142" name="Google Shape;142;p20"/>
          <p:cNvSpPr txBox="1">
            <a:spLocks noGrp="1"/>
          </p:cNvSpPr>
          <p:nvPr>
            <p:ph type="body" idx="2"/>
          </p:nvPr>
        </p:nvSpPr>
        <p:spPr>
          <a:xfrm>
            <a:off x="3762254" y="1690601"/>
            <a:ext cx="24198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fr-FR" b="1" dirty="0"/>
              <a:t>EXT_SOURCE_1_x_EXT_SOURCE_3</a:t>
            </a:r>
          </a:p>
          <a:p>
            <a:pPr marL="0" lvl="0" indent="0" algn="l" rtl="0">
              <a:spcBef>
                <a:spcPts val="600"/>
              </a:spcBef>
              <a:spcAft>
                <a:spcPts val="0"/>
              </a:spcAft>
              <a:buNone/>
            </a:pPr>
            <a:r>
              <a:rPr lang="fr-FR" dirty="0"/>
              <a:t>Produit de la première source de revu avec la troisième source de revenu.</a:t>
            </a:r>
          </a:p>
        </p:txBody>
      </p:sp>
      <p:sp>
        <p:nvSpPr>
          <p:cNvPr id="143" name="Google Shape;143;p20"/>
          <p:cNvSpPr txBox="1">
            <a:spLocks noGrp="1"/>
          </p:cNvSpPr>
          <p:nvPr>
            <p:ph type="body" idx="3"/>
          </p:nvPr>
        </p:nvSpPr>
        <p:spPr>
          <a:xfrm>
            <a:off x="6306096" y="1690601"/>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b="1" dirty="0"/>
              <a:t>AMT_LEFT</a:t>
            </a:r>
          </a:p>
          <a:p>
            <a:pPr marL="0" lvl="0" indent="0" algn="l" rtl="0">
              <a:spcBef>
                <a:spcPts val="600"/>
              </a:spcBef>
              <a:spcAft>
                <a:spcPts val="0"/>
              </a:spcAft>
              <a:buNone/>
            </a:pPr>
            <a:r>
              <a:rPr lang="fr-FR" dirty="0"/>
              <a:t>Différence entre les revenus annuels et le montant annuel du crédit.</a:t>
            </a:r>
            <a:endParaRPr dirty="0"/>
          </a:p>
          <a:p>
            <a:pPr marL="0" lvl="0" indent="0" algn="l" rtl="0">
              <a:spcBef>
                <a:spcPts val="600"/>
              </a:spcBef>
              <a:spcAft>
                <a:spcPts val="0"/>
              </a:spcAft>
              <a:buNone/>
            </a:pPr>
            <a:endParaRPr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dirty="0"/>
          </a:p>
        </p:txBody>
      </p:sp>
      <p:pic>
        <p:nvPicPr>
          <p:cNvPr id="7" name="Image 6">
            <a:extLst>
              <a:ext uri="{FF2B5EF4-FFF2-40B4-BE49-F238E27FC236}">
                <a16:creationId xmlns:a16="http://schemas.microsoft.com/office/drawing/2014/main" id="{8377D430-98B9-47FA-A047-8F41C29A1BD1}"/>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8" name="Google Shape;263;p29">
            <a:extLst>
              <a:ext uri="{FF2B5EF4-FFF2-40B4-BE49-F238E27FC236}">
                <a16:creationId xmlns:a16="http://schemas.microsoft.com/office/drawing/2014/main" id="{7565F035-5226-4852-BC79-D610F71AAF44}"/>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Tree>
    <p:extLst>
      <p:ext uri="{BB962C8B-B14F-4D97-AF65-F5344CB8AC3E}">
        <p14:creationId xmlns:p14="http://schemas.microsoft.com/office/powerpoint/2010/main" val="365295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21951"/>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Évaluation – Entraînement avec nouvelles features</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dirty="0"/>
          </a:p>
        </p:txBody>
      </p:sp>
      <p:pic>
        <p:nvPicPr>
          <p:cNvPr id="7" name="Image 6">
            <a:extLst>
              <a:ext uri="{FF2B5EF4-FFF2-40B4-BE49-F238E27FC236}">
                <a16:creationId xmlns:a16="http://schemas.microsoft.com/office/drawing/2014/main" id="{9D632375-5972-4A68-8707-88D811F0FA5D}"/>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8" name="Google Shape;263;p29">
            <a:extLst>
              <a:ext uri="{FF2B5EF4-FFF2-40B4-BE49-F238E27FC236}">
                <a16:creationId xmlns:a16="http://schemas.microsoft.com/office/drawing/2014/main" id="{1C9AD0D5-E3DB-47F5-8D8A-91F7464614C6}"/>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3" name="Image 2">
            <a:extLst>
              <a:ext uri="{FF2B5EF4-FFF2-40B4-BE49-F238E27FC236}">
                <a16:creationId xmlns:a16="http://schemas.microsoft.com/office/drawing/2014/main" id="{E3518EFE-BC00-4DCC-972C-CFD904AB0348}"/>
              </a:ext>
            </a:extLst>
          </p:cNvPr>
          <p:cNvPicPr>
            <a:picLocks noChangeAspect="1"/>
          </p:cNvPicPr>
          <p:nvPr/>
        </p:nvPicPr>
        <p:blipFill>
          <a:blip r:embed="rId4"/>
          <a:stretch>
            <a:fillRect/>
          </a:stretch>
        </p:blipFill>
        <p:spPr>
          <a:xfrm>
            <a:off x="1414766" y="1496292"/>
            <a:ext cx="6314468" cy="2438782"/>
          </a:xfrm>
          <a:prstGeom prst="rect">
            <a:avLst/>
          </a:prstGeom>
        </p:spPr>
      </p:pic>
    </p:spTree>
    <p:extLst>
      <p:ext uri="{BB962C8B-B14F-4D97-AF65-F5344CB8AC3E}">
        <p14:creationId xmlns:p14="http://schemas.microsoft.com/office/powerpoint/2010/main" val="842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A5FD06-2361-4AD4-9AA2-4383536B065C}"/>
              </a:ext>
            </a:extLst>
          </p:cNvPr>
          <p:cNvSpPr>
            <a:spLocks noGrp="1"/>
          </p:cNvSpPr>
          <p:nvPr>
            <p:ph type="title"/>
          </p:nvPr>
        </p:nvSpPr>
        <p:spPr>
          <a:xfrm>
            <a:off x="786150" y="0"/>
            <a:ext cx="7571700" cy="702600"/>
          </a:xfrm>
        </p:spPr>
        <p:txBody>
          <a:bodyPr/>
          <a:lstStyle/>
          <a:p>
            <a:pPr algn="ctr"/>
            <a:r>
              <a:rPr lang="fr-FR" dirty="0"/>
              <a:t>Optimisation des hyperparamètres</a:t>
            </a:r>
          </a:p>
        </p:txBody>
      </p:sp>
      <p:sp>
        <p:nvSpPr>
          <p:cNvPr id="5" name="Espace réservé du numéro de diapositive 4">
            <a:extLst>
              <a:ext uri="{FF2B5EF4-FFF2-40B4-BE49-F238E27FC236}">
                <a16:creationId xmlns:a16="http://schemas.microsoft.com/office/drawing/2014/main" id="{B6394691-97C4-4424-81C3-4A58033CE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36</a:t>
            </a:fld>
            <a:endParaRPr lang="fr-FR" dirty="0"/>
          </a:p>
        </p:txBody>
      </p:sp>
      <p:pic>
        <p:nvPicPr>
          <p:cNvPr id="7" name="Image 6">
            <a:extLst>
              <a:ext uri="{FF2B5EF4-FFF2-40B4-BE49-F238E27FC236}">
                <a16:creationId xmlns:a16="http://schemas.microsoft.com/office/drawing/2014/main" id="{11D26B18-F5C5-404D-A0A9-68CB4EFE5375}"/>
              </a:ext>
            </a:extLst>
          </p:cNvPr>
          <p:cNvPicPr>
            <a:picLocks noChangeAspect="1"/>
          </p:cNvPicPr>
          <p:nvPr/>
        </p:nvPicPr>
        <p:blipFill>
          <a:blip r:embed="rId3"/>
          <a:stretch>
            <a:fillRect/>
          </a:stretch>
        </p:blipFill>
        <p:spPr>
          <a:xfrm>
            <a:off x="1755939" y="1710673"/>
            <a:ext cx="6172716" cy="1882678"/>
          </a:xfrm>
          <a:prstGeom prst="rect">
            <a:avLst/>
          </a:prstGeom>
        </p:spPr>
      </p:pic>
      <p:pic>
        <p:nvPicPr>
          <p:cNvPr id="9" name="Image 8">
            <a:extLst>
              <a:ext uri="{FF2B5EF4-FFF2-40B4-BE49-F238E27FC236}">
                <a16:creationId xmlns:a16="http://schemas.microsoft.com/office/drawing/2014/main" id="{34CBB31B-3D59-47F8-897A-82BFA591EC78}"/>
              </a:ext>
            </a:extLst>
          </p:cNvPr>
          <p:cNvPicPr>
            <a:picLocks noChangeAspect="1"/>
          </p:cNvPicPr>
          <p:nvPr/>
        </p:nvPicPr>
        <p:blipFill>
          <a:blip r:embed="rId4"/>
          <a:stretch>
            <a:fillRect/>
          </a:stretch>
        </p:blipFill>
        <p:spPr>
          <a:xfrm>
            <a:off x="1820897" y="1006518"/>
            <a:ext cx="3103149" cy="702600"/>
          </a:xfrm>
          <a:prstGeom prst="rect">
            <a:avLst/>
          </a:prstGeom>
        </p:spPr>
      </p:pic>
      <p:pic>
        <p:nvPicPr>
          <p:cNvPr id="10" name="Image 9">
            <a:extLst>
              <a:ext uri="{FF2B5EF4-FFF2-40B4-BE49-F238E27FC236}">
                <a16:creationId xmlns:a16="http://schemas.microsoft.com/office/drawing/2014/main" id="{F07B1677-0CC7-4CE8-A65B-693C3C218876}"/>
              </a:ext>
            </a:extLst>
          </p:cNvPr>
          <p:cNvPicPr>
            <a:picLocks noChangeAspect="1"/>
          </p:cNvPicPr>
          <p:nvPr/>
        </p:nvPicPr>
        <p:blipFill>
          <a:blip r:embed="rId5"/>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11" name="Google Shape;263;p29">
            <a:extLst>
              <a:ext uri="{FF2B5EF4-FFF2-40B4-BE49-F238E27FC236}">
                <a16:creationId xmlns:a16="http://schemas.microsoft.com/office/drawing/2014/main" id="{7B67409E-206D-49C4-A8C0-C28193647589}"/>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13" name="Image 12">
            <a:extLst>
              <a:ext uri="{FF2B5EF4-FFF2-40B4-BE49-F238E27FC236}">
                <a16:creationId xmlns:a16="http://schemas.microsoft.com/office/drawing/2014/main" id="{60AC7990-B51E-448B-8AB4-7F13198B2A99}"/>
              </a:ext>
            </a:extLst>
          </p:cNvPr>
          <p:cNvPicPr>
            <a:picLocks noChangeAspect="1"/>
          </p:cNvPicPr>
          <p:nvPr/>
        </p:nvPicPr>
        <p:blipFill>
          <a:blip r:embed="rId6"/>
          <a:stretch>
            <a:fillRect/>
          </a:stretch>
        </p:blipFill>
        <p:spPr>
          <a:xfrm>
            <a:off x="2328549" y="3898824"/>
            <a:ext cx="4486901" cy="476316"/>
          </a:xfrm>
          <a:prstGeom prst="rect">
            <a:avLst/>
          </a:prstGeom>
        </p:spPr>
      </p:pic>
    </p:spTree>
    <p:extLst>
      <p:ext uri="{BB962C8B-B14F-4D97-AF65-F5344CB8AC3E}">
        <p14:creationId xmlns:p14="http://schemas.microsoft.com/office/powerpoint/2010/main" val="132778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21951"/>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Évaluation – Entraînement avec les nouveaux paramètres</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dirty="0"/>
          </a:p>
        </p:txBody>
      </p:sp>
      <p:pic>
        <p:nvPicPr>
          <p:cNvPr id="7" name="Image 6">
            <a:extLst>
              <a:ext uri="{FF2B5EF4-FFF2-40B4-BE49-F238E27FC236}">
                <a16:creationId xmlns:a16="http://schemas.microsoft.com/office/drawing/2014/main" id="{9D632375-5972-4A68-8707-88D811F0FA5D}"/>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8" name="Google Shape;263;p29">
            <a:extLst>
              <a:ext uri="{FF2B5EF4-FFF2-40B4-BE49-F238E27FC236}">
                <a16:creationId xmlns:a16="http://schemas.microsoft.com/office/drawing/2014/main" id="{1C9AD0D5-E3DB-47F5-8D8A-91F7464614C6}"/>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pic>
        <p:nvPicPr>
          <p:cNvPr id="4" name="Image 3">
            <a:extLst>
              <a:ext uri="{FF2B5EF4-FFF2-40B4-BE49-F238E27FC236}">
                <a16:creationId xmlns:a16="http://schemas.microsoft.com/office/drawing/2014/main" id="{A1EF0C1C-DD66-49C2-9DDD-3D3F23FD11AC}"/>
              </a:ext>
            </a:extLst>
          </p:cNvPr>
          <p:cNvPicPr>
            <a:picLocks noChangeAspect="1"/>
          </p:cNvPicPr>
          <p:nvPr/>
        </p:nvPicPr>
        <p:blipFill>
          <a:blip r:embed="rId4"/>
          <a:stretch>
            <a:fillRect/>
          </a:stretch>
        </p:blipFill>
        <p:spPr>
          <a:xfrm>
            <a:off x="1803919" y="1415223"/>
            <a:ext cx="5536162" cy="2313053"/>
          </a:xfrm>
          <a:prstGeom prst="rect">
            <a:avLst/>
          </a:prstGeom>
        </p:spPr>
      </p:pic>
    </p:spTree>
    <p:extLst>
      <p:ext uri="{BB962C8B-B14F-4D97-AF65-F5344CB8AC3E}">
        <p14:creationId xmlns:p14="http://schemas.microsoft.com/office/powerpoint/2010/main" val="143377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ctrTitle" idx="4294967295"/>
          </p:nvPr>
        </p:nvSpPr>
        <p:spPr>
          <a:xfrm>
            <a:off x="2064540" y="1457106"/>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2.776 -&gt; 2.758</a:t>
            </a:r>
            <a:endParaRPr sz="4800" dirty="0"/>
          </a:p>
        </p:txBody>
      </p:sp>
      <p:sp>
        <p:nvSpPr>
          <p:cNvPr id="263" name="Google Shape;263;p29"/>
          <p:cNvSpPr txBox="1">
            <a:spLocks noGrp="1"/>
          </p:cNvSpPr>
          <p:nvPr>
            <p:ph type="subTitle" idx="4294967295"/>
          </p:nvPr>
        </p:nvSpPr>
        <p:spPr>
          <a:xfrm>
            <a:off x="2064540" y="2029918"/>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Amélioration du score de log loss</a:t>
            </a:r>
            <a:endParaRPr sz="1800" dirty="0"/>
          </a:p>
        </p:txBody>
      </p:sp>
      <p:sp>
        <p:nvSpPr>
          <p:cNvPr id="266" name="Google Shape;266;p29"/>
          <p:cNvSpPr txBox="1">
            <a:spLocks noGrp="1"/>
          </p:cNvSpPr>
          <p:nvPr>
            <p:ph type="ctrTitle" idx="4294967295"/>
          </p:nvPr>
        </p:nvSpPr>
        <p:spPr>
          <a:xfrm>
            <a:off x="2064540" y="2771563"/>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+9%</a:t>
            </a:r>
            <a:endParaRPr sz="4800" dirty="0"/>
          </a:p>
        </p:txBody>
      </p:sp>
      <p:sp>
        <p:nvSpPr>
          <p:cNvPr id="267" name="Google Shape;267;p29"/>
          <p:cNvSpPr txBox="1">
            <a:spLocks noGrp="1"/>
          </p:cNvSpPr>
          <p:nvPr>
            <p:ph type="subTitle" idx="4294967295"/>
          </p:nvPr>
        </p:nvSpPr>
        <p:spPr>
          <a:xfrm>
            <a:off x="2064540" y="3344374"/>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Gain de precision sur les non remboursés</a:t>
            </a:r>
            <a:endParaRPr sz="1800" dirty="0"/>
          </a:p>
        </p:txBody>
      </p:sp>
      <p:sp>
        <p:nvSpPr>
          <p:cNvPr id="268" name="Google Shape;268;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14" name="ZoneTexte 13">
            <a:extLst>
              <a:ext uri="{FF2B5EF4-FFF2-40B4-BE49-F238E27FC236}">
                <a16:creationId xmlns:a16="http://schemas.microsoft.com/office/drawing/2014/main" id="{CAB1FA37-5B54-4AFA-A20B-7A8BFE429476}"/>
              </a:ext>
            </a:extLst>
          </p:cNvPr>
          <p:cNvSpPr txBox="1"/>
          <p:nvPr/>
        </p:nvSpPr>
        <p:spPr>
          <a:xfrm>
            <a:off x="2064540" y="654007"/>
            <a:ext cx="4572000" cy="400110"/>
          </a:xfrm>
          <a:prstGeom prst="rect">
            <a:avLst/>
          </a:prstGeom>
          <a:noFill/>
        </p:spPr>
        <p:txBody>
          <a:bodyPr wrap="square">
            <a:spAutoFit/>
          </a:bodyPr>
          <a:lstStyle/>
          <a:p>
            <a:r>
              <a:rPr kumimoji="0" lang="en" sz="2000" b="0" i="0" u="none" strike="noStrike" kern="0" cap="none" spc="0" normalizeH="0" baseline="0" noProof="0" dirty="0">
                <a:ln>
                  <a:noFill/>
                </a:ln>
                <a:solidFill>
                  <a:srgbClr val="0091EA"/>
                </a:solidFill>
                <a:effectLst/>
                <a:uLnTx/>
                <a:uFillTx/>
                <a:latin typeface="Roboto Slab"/>
                <a:ea typeface="Roboto Slab"/>
                <a:sym typeface="Roboto Slab"/>
              </a:rPr>
              <a:t>Résultats</a:t>
            </a:r>
            <a:endParaRPr lang="fr-FR" dirty="0"/>
          </a:p>
        </p:txBody>
      </p:sp>
      <p:pic>
        <p:nvPicPr>
          <p:cNvPr id="15" name="Image 14">
            <a:extLst>
              <a:ext uri="{FF2B5EF4-FFF2-40B4-BE49-F238E27FC236}">
                <a16:creationId xmlns:a16="http://schemas.microsoft.com/office/drawing/2014/main" id="{52874B99-44CB-4720-B260-DC1EEB5071C7}"/>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16" name="Google Shape;263;p29">
            <a:extLst>
              <a:ext uri="{FF2B5EF4-FFF2-40B4-BE49-F238E27FC236}">
                <a16:creationId xmlns:a16="http://schemas.microsoft.com/office/drawing/2014/main" id="{01590D16-EFAF-423D-BE97-5EE076620016}"/>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Tree>
    <p:extLst>
      <p:ext uri="{BB962C8B-B14F-4D97-AF65-F5344CB8AC3E}">
        <p14:creationId xmlns:p14="http://schemas.microsoft.com/office/powerpoint/2010/main" val="36960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6E6DFB-2F6B-4DE8-8C06-1F6282AFB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39</a:t>
            </a:fld>
            <a:endParaRPr lang="fr-FR" dirty="0"/>
          </a:p>
        </p:txBody>
      </p:sp>
      <p:pic>
        <p:nvPicPr>
          <p:cNvPr id="3" name="Image 2">
            <a:extLst>
              <a:ext uri="{FF2B5EF4-FFF2-40B4-BE49-F238E27FC236}">
                <a16:creationId xmlns:a16="http://schemas.microsoft.com/office/drawing/2014/main" id="{0CF4DC45-7504-4BC8-99DB-5100DE6004E6}"/>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4" name="Google Shape;263;p29">
            <a:extLst>
              <a:ext uri="{FF2B5EF4-FFF2-40B4-BE49-F238E27FC236}">
                <a16:creationId xmlns:a16="http://schemas.microsoft.com/office/drawing/2014/main" id="{A22202C1-FCB9-430A-B699-D550C52A2A87}"/>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
        <p:nvSpPr>
          <p:cNvPr id="10" name="ZoneTexte 9">
            <a:extLst>
              <a:ext uri="{FF2B5EF4-FFF2-40B4-BE49-F238E27FC236}">
                <a16:creationId xmlns:a16="http://schemas.microsoft.com/office/drawing/2014/main" id="{8509EB3A-F003-480B-AECF-C8F0BB4637EE}"/>
              </a:ext>
            </a:extLst>
          </p:cNvPr>
          <p:cNvSpPr txBox="1"/>
          <p:nvPr/>
        </p:nvSpPr>
        <p:spPr>
          <a:xfrm>
            <a:off x="2225733" y="306198"/>
            <a:ext cx="4692534" cy="400110"/>
          </a:xfrm>
          <a:prstGeom prst="rect">
            <a:avLst/>
          </a:prstGeom>
          <a:noFill/>
        </p:spPr>
        <p:txBody>
          <a:bodyPr wrap="square">
            <a:spAutoFit/>
          </a:bodyPr>
          <a:lstStyle/>
          <a:p>
            <a:pPr algn="ctr"/>
            <a:r>
              <a:rPr kumimoji="0" lang="en" sz="2000" b="0" i="0" u="none" strike="noStrike" kern="0" cap="none" spc="0" normalizeH="0" baseline="0" noProof="0" dirty="0">
                <a:ln>
                  <a:noFill/>
                </a:ln>
                <a:solidFill>
                  <a:srgbClr val="0091EA"/>
                </a:solidFill>
                <a:effectLst/>
                <a:uLnTx/>
                <a:uFillTx/>
                <a:latin typeface="Roboto Slab"/>
                <a:ea typeface="Roboto Slab"/>
                <a:cs typeface="Arial"/>
                <a:sym typeface="Roboto Slab"/>
              </a:rPr>
              <a:t>Explicabilité des Features avec SHAP</a:t>
            </a:r>
            <a:endParaRPr lang="fr-FR" dirty="0"/>
          </a:p>
        </p:txBody>
      </p:sp>
      <p:pic>
        <p:nvPicPr>
          <p:cNvPr id="1026" name="Picture 2">
            <a:extLst>
              <a:ext uri="{FF2B5EF4-FFF2-40B4-BE49-F238E27FC236}">
                <a16:creationId xmlns:a16="http://schemas.microsoft.com/office/drawing/2014/main" id="{CEAD4D1C-6ABC-4F5B-B6E3-7B2AC1B6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037" y="840605"/>
            <a:ext cx="5128613" cy="420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3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206" name="Google Shape;206;p24"/>
          <p:cNvSpPr/>
          <p:nvPr/>
        </p:nvSpPr>
        <p:spPr>
          <a:xfrm>
            <a:off x="0" y="1219201"/>
            <a:ext cx="9144000" cy="3924408"/>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207" name="Google Shape;207;p24"/>
          <p:cNvSpPr/>
          <p:nvPr/>
        </p:nvSpPr>
        <p:spPr>
          <a:xfrm>
            <a:off x="786145" y="2972280"/>
            <a:ext cx="2105100" cy="1192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MÉTIER</a:t>
            </a:r>
            <a:endParaRPr sz="1800" dirty="0">
              <a:solidFill>
                <a:srgbClr val="263238"/>
              </a:solidFill>
              <a:latin typeface="Roboto Slab"/>
              <a:ea typeface="Roboto Slab"/>
              <a:cs typeface="Roboto Slab"/>
              <a:sym typeface="Roboto Slab"/>
            </a:endParaRPr>
          </a:p>
          <a:p>
            <a:pPr marL="0" marR="0" lvl="0" indent="0" algn="ctr" rtl="0">
              <a:spcBef>
                <a:spcPts val="0"/>
              </a:spcBef>
              <a:spcAft>
                <a:spcPts val="0"/>
              </a:spcAft>
              <a:buNone/>
            </a:pPr>
            <a:endParaRPr sz="1000" b="1" dirty="0">
              <a:solidFill>
                <a:srgbClr val="263238"/>
              </a:solidFill>
              <a:latin typeface="Source Sans Pro"/>
              <a:ea typeface="Source Sans Pro"/>
              <a:cs typeface="Source Sans Pro"/>
              <a:sym typeface="Source Sans Pro"/>
            </a:endParaRPr>
          </a:p>
          <a:p>
            <a:pPr marL="0" marR="0" lvl="0" indent="0" algn="ctr" rtl="0">
              <a:spcBef>
                <a:spcPts val="0"/>
              </a:spcBef>
              <a:spcAft>
                <a:spcPts val="0"/>
              </a:spcAft>
              <a:buNone/>
            </a:pPr>
            <a:r>
              <a:rPr lang="fr-FR" sz="1200" dirty="0">
                <a:solidFill>
                  <a:srgbClr val="263238"/>
                </a:solidFill>
                <a:latin typeface="Source Sans Pro"/>
                <a:ea typeface="Source Sans Pro"/>
                <a:cs typeface="Source Sans Pro"/>
                <a:sym typeface="Source Sans Pro"/>
              </a:rPr>
              <a:t>Crédits pour des personnes ayant peu ou pas d’historique de prêt</a:t>
            </a: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6" name="Google Shape;97;p15">
            <a:extLst>
              <a:ext uri="{FF2B5EF4-FFF2-40B4-BE49-F238E27FC236}">
                <a16:creationId xmlns:a16="http://schemas.microsoft.com/office/drawing/2014/main" id="{10FA7771-131D-4571-9C08-55D82E566ED2}"/>
              </a:ext>
            </a:extLst>
          </p:cNvPr>
          <p:cNvSpPr txBox="1">
            <a:spLocks/>
          </p:cNvSpPr>
          <p:nvPr/>
        </p:nvSpPr>
        <p:spPr>
          <a:xfrm>
            <a:off x="3228730" y="280640"/>
            <a:ext cx="2686539" cy="6100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fr-FR" dirty="0"/>
              <a:t>INTRODUCTION</a:t>
            </a:r>
          </a:p>
        </p:txBody>
      </p:sp>
      <p:sp>
        <p:nvSpPr>
          <p:cNvPr id="39" name="Google Shape;207;p24">
            <a:extLst>
              <a:ext uri="{FF2B5EF4-FFF2-40B4-BE49-F238E27FC236}">
                <a16:creationId xmlns:a16="http://schemas.microsoft.com/office/drawing/2014/main" id="{8B60D087-0F2A-4374-A588-5A9C5721983A}"/>
              </a:ext>
            </a:extLst>
          </p:cNvPr>
          <p:cNvSpPr/>
          <p:nvPr/>
        </p:nvSpPr>
        <p:spPr>
          <a:xfrm>
            <a:off x="3519449" y="2972280"/>
            <a:ext cx="2105100" cy="1192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BESOIN</a:t>
            </a:r>
            <a:endParaRPr sz="1800" dirty="0">
              <a:solidFill>
                <a:srgbClr val="263238"/>
              </a:solidFill>
              <a:latin typeface="Roboto Slab"/>
              <a:ea typeface="Roboto Slab"/>
              <a:cs typeface="Roboto Slab"/>
              <a:sym typeface="Roboto Slab"/>
            </a:endParaRPr>
          </a:p>
          <a:p>
            <a:pPr marL="0" marR="0" lvl="0" indent="0" algn="ctr" rtl="0">
              <a:spcBef>
                <a:spcPts val="0"/>
              </a:spcBef>
              <a:spcAft>
                <a:spcPts val="0"/>
              </a:spcAft>
              <a:buNone/>
            </a:pPr>
            <a:endParaRPr sz="1000" b="1" dirty="0">
              <a:solidFill>
                <a:srgbClr val="263238"/>
              </a:solidFill>
              <a:latin typeface="Source Sans Pro"/>
              <a:ea typeface="Source Sans Pro"/>
              <a:cs typeface="Source Sans Pro"/>
              <a:sym typeface="Source Sans Pro"/>
            </a:endParaRPr>
          </a:p>
          <a:p>
            <a:pPr marL="0" marR="0" lvl="0" indent="0" algn="ctr" rtl="0">
              <a:spcBef>
                <a:spcPts val="0"/>
              </a:spcBef>
              <a:spcAft>
                <a:spcPts val="0"/>
              </a:spcAft>
              <a:buNone/>
            </a:pPr>
            <a:r>
              <a:rPr lang="fr-FR" sz="1200" dirty="0">
                <a:solidFill>
                  <a:srgbClr val="263238"/>
                </a:solidFill>
                <a:latin typeface="Source Sans Pro"/>
                <a:ea typeface="Source Sans Pro"/>
                <a:cs typeface="Source Sans Pro"/>
                <a:sym typeface="Source Sans Pro"/>
              </a:rPr>
              <a:t>Outils d’aide à la décision pour accorder un crédit</a:t>
            </a:r>
          </a:p>
        </p:txBody>
      </p:sp>
      <p:sp>
        <p:nvSpPr>
          <p:cNvPr id="40" name="Google Shape;207;p24">
            <a:extLst>
              <a:ext uri="{FF2B5EF4-FFF2-40B4-BE49-F238E27FC236}">
                <a16:creationId xmlns:a16="http://schemas.microsoft.com/office/drawing/2014/main" id="{096C1191-DEB3-43AE-9C67-1EB62BFDEEAF}"/>
              </a:ext>
            </a:extLst>
          </p:cNvPr>
          <p:cNvSpPr/>
          <p:nvPr/>
        </p:nvSpPr>
        <p:spPr>
          <a:xfrm>
            <a:off x="6252755" y="2972279"/>
            <a:ext cx="2105100" cy="1192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dirty="0">
                <a:solidFill>
                  <a:srgbClr val="263238"/>
                </a:solidFill>
                <a:latin typeface="Roboto Slab"/>
                <a:ea typeface="Roboto Slab"/>
                <a:cs typeface="Roboto Slab"/>
                <a:sym typeface="Roboto Slab"/>
              </a:rPr>
              <a:t>OBJECTIF</a:t>
            </a:r>
            <a:endParaRPr sz="1800" dirty="0">
              <a:solidFill>
                <a:srgbClr val="263238"/>
              </a:solidFill>
              <a:latin typeface="Roboto Slab"/>
              <a:ea typeface="Roboto Slab"/>
              <a:cs typeface="Roboto Slab"/>
              <a:sym typeface="Roboto Slab"/>
            </a:endParaRPr>
          </a:p>
          <a:p>
            <a:pPr marL="0" marR="0" lvl="0" indent="0" algn="ctr" rtl="0">
              <a:spcBef>
                <a:spcPts val="0"/>
              </a:spcBef>
              <a:spcAft>
                <a:spcPts val="0"/>
              </a:spcAft>
              <a:buNone/>
            </a:pPr>
            <a:endParaRPr sz="1000" b="1" dirty="0">
              <a:solidFill>
                <a:srgbClr val="263238"/>
              </a:solidFill>
              <a:latin typeface="Source Sans Pro"/>
              <a:ea typeface="Source Sans Pro"/>
              <a:cs typeface="Source Sans Pro"/>
              <a:sym typeface="Source Sans Pro"/>
            </a:endParaRPr>
          </a:p>
          <a:p>
            <a:pPr marL="0" marR="0" lvl="0" indent="0" algn="ctr" rtl="0">
              <a:spcBef>
                <a:spcPts val="0"/>
              </a:spcBef>
              <a:spcAft>
                <a:spcPts val="0"/>
              </a:spcAft>
              <a:buNone/>
            </a:pPr>
            <a:r>
              <a:rPr lang="fr-FR" sz="1200" dirty="0">
                <a:solidFill>
                  <a:srgbClr val="263238"/>
                </a:solidFill>
                <a:latin typeface="Source Sans Pro"/>
                <a:ea typeface="Source Sans Pro"/>
                <a:cs typeface="Source Sans Pro"/>
                <a:sym typeface="Source Sans Pro"/>
              </a:rPr>
              <a:t>Construire un modèle de </a:t>
            </a:r>
            <a:r>
              <a:rPr lang="fr-FR" sz="1200" dirty="0" err="1">
                <a:solidFill>
                  <a:srgbClr val="263238"/>
                </a:solidFill>
                <a:latin typeface="Source Sans Pro"/>
                <a:ea typeface="Source Sans Pro"/>
                <a:cs typeface="Source Sans Pro"/>
                <a:sym typeface="Source Sans Pro"/>
              </a:rPr>
              <a:t>scoring</a:t>
            </a:r>
            <a:r>
              <a:rPr lang="fr-FR" sz="1200" dirty="0">
                <a:solidFill>
                  <a:srgbClr val="263238"/>
                </a:solidFill>
                <a:latin typeface="Source Sans Pro"/>
                <a:ea typeface="Source Sans Pro"/>
                <a:cs typeface="Source Sans Pro"/>
                <a:sym typeface="Source Sans Pro"/>
              </a:rPr>
              <a:t> pour savoir si un prêt sera remboursé ou non.</a:t>
            </a:r>
          </a:p>
        </p:txBody>
      </p:sp>
      <p:sp>
        <p:nvSpPr>
          <p:cNvPr id="41" name="Google Shape;696;p46">
            <a:extLst>
              <a:ext uri="{FF2B5EF4-FFF2-40B4-BE49-F238E27FC236}">
                <a16:creationId xmlns:a16="http://schemas.microsoft.com/office/drawing/2014/main" id="{C8929129-12C7-4FE9-B3D3-8F1C4114D0BF}"/>
              </a:ext>
            </a:extLst>
          </p:cNvPr>
          <p:cNvSpPr/>
          <p:nvPr/>
        </p:nvSpPr>
        <p:spPr>
          <a:xfrm>
            <a:off x="1208695" y="1585880"/>
            <a:ext cx="1260000" cy="12600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tx1">
                  <a:lumMod val="75000"/>
                  <a:lumOff val="25000"/>
                </a:schemeClr>
              </a:solidFill>
              <a:latin typeface="Source Sans Pro"/>
              <a:ea typeface="Source Sans Pro"/>
              <a:cs typeface="Source Sans Pro"/>
              <a:sym typeface="Source Sans Pro"/>
            </a:endParaRPr>
          </a:p>
        </p:txBody>
      </p:sp>
      <p:sp>
        <p:nvSpPr>
          <p:cNvPr id="42" name="Google Shape;696;p46">
            <a:extLst>
              <a:ext uri="{FF2B5EF4-FFF2-40B4-BE49-F238E27FC236}">
                <a16:creationId xmlns:a16="http://schemas.microsoft.com/office/drawing/2014/main" id="{099FC187-7158-47F1-B8B5-6DB476A05F36}"/>
              </a:ext>
            </a:extLst>
          </p:cNvPr>
          <p:cNvSpPr/>
          <p:nvPr/>
        </p:nvSpPr>
        <p:spPr>
          <a:xfrm>
            <a:off x="3941999" y="1548037"/>
            <a:ext cx="1260000" cy="12600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tx1">
                  <a:lumMod val="75000"/>
                  <a:lumOff val="25000"/>
                </a:schemeClr>
              </a:solidFill>
              <a:latin typeface="Source Sans Pro"/>
              <a:ea typeface="Source Sans Pro"/>
              <a:cs typeface="Source Sans Pro"/>
              <a:sym typeface="Source Sans Pro"/>
            </a:endParaRPr>
          </a:p>
        </p:txBody>
      </p:sp>
      <p:sp>
        <p:nvSpPr>
          <p:cNvPr id="43" name="Google Shape;696;p46">
            <a:extLst>
              <a:ext uri="{FF2B5EF4-FFF2-40B4-BE49-F238E27FC236}">
                <a16:creationId xmlns:a16="http://schemas.microsoft.com/office/drawing/2014/main" id="{E515B5D3-ECA2-4207-B2EB-B24C591685C2}"/>
              </a:ext>
            </a:extLst>
          </p:cNvPr>
          <p:cNvSpPr/>
          <p:nvPr/>
        </p:nvSpPr>
        <p:spPr>
          <a:xfrm>
            <a:off x="6675305" y="1542252"/>
            <a:ext cx="1260000" cy="12600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tx1">
                  <a:lumMod val="75000"/>
                  <a:lumOff val="25000"/>
                </a:schemeClr>
              </a:solidFill>
              <a:latin typeface="Source Sans Pro"/>
              <a:ea typeface="Source Sans Pro"/>
              <a:cs typeface="Source Sans Pro"/>
              <a:sym typeface="Source Sans Pro"/>
            </a:endParaRPr>
          </a:p>
        </p:txBody>
      </p:sp>
      <p:pic>
        <p:nvPicPr>
          <p:cNvPr id="5" name="Image 4">
            <a:extLst>
              <a:ext uri="{FF2B5EF4-FFF2-40B4-BE49-F238E27FC236}">
                <a16:creationId xmlns:a16="http://schemas.microsoft.com/office/drawing/2014/main" id="{D6E005E2-32B6-465E-859A-44403A0E2737}"/>
              </a:ext>
            </a:extLst>
          </p:cNvPr>
          <p:cNvPicPr>
            <a:picLocks noChangeAspect="1"/>
          </p:cNvPicPr>
          <p:nvPr/>
        </p:nvPicPr>
        <p:blipFill>
          <a:blip r:embed="rId4"/>
          <a:stretch>
            <a:fillRect/>
          </a:stretch>
        </p:blipFill>
        <p:spPr>
          <a:xfrm>
            <a:off x="1389267" y="1752970"/>
            <a:ext cx="898855" cy="898855"/>
          </a:xfrm>
          <a:prstGeom prst="rect">
            <a:avLst/>
          </a:prstGeom>
        </p:spPr>
      </p:pic>
      <p:pic>
        <p:nvPicPr>
          <p:cNvPr id="7" name="Image 6">
            <a:extLst>
              <a:ext uri="{FF2B5EF4-FFF2-40B4-BE49-F238E27FC236}">
                <a16:creationId xmlns:a16="http://schemas.microsoft.com/office/drawing/2014/main" id="{139C3B62-EFD1-487A-A00A-9D2C0306286D}"/>
              </a:ext>
            </a:extLst>
          </p:cNvPr>
          <p:cNvPicPr>
            <a:picLocks noChangeAspect="1"/>
          </p:cNvPicPr>
          <p:nvPr/>
        </p:nvPicPr>
        <p:blipFill>
          <a:blip r:embed="rId5"/>
          <a:stretch>
            <a:fillRect/>
          </a:stretch>
        </p:blipFill>
        <p:spPr>
          <a:xfrm>
            <a:off x="4094255" y="1675230"/>
            <a:ext cx="955490" cy="955490"/>
          </a:xfrm>
          <a:prstGeom prst="rect">
            <a:avLst/>
          </a:prstGeom>
        </p:spPr>
      </p:pic>
      <p:pic>
        <p:nvPicPr>
          <p:cNvPr id="9" name="Image 8">
            <a:extLst>
              <a:ext uri="{FF2B5EF4-FFF2-40B4-BE49-F238E27FC236}">
                <a16:creationId xmlns:a16="http://schemas.microsoft.com/office/drawing/2014/main" id="{C6FBC16E-5653-495C-9118-237A49FFE2AA}"/>
              </a:ext>
            </a:extLst>
          </p:cNvPr>
          <p:cNvPicPr>
            <a:picLocks noChangeAspect="1"/>
          </p:cNvPicPr>
          <p:nvPr/>
        </p:nvPicPr>
        <p:blipFill>
          <a:blip r:embed="rId6"/>
          <a:stretch>
            <a:fillRect/>
          </a:stretch>
        </p:blipFill>
        <p:spPr>
          <a:xfrm>
            <a:off x="6814827" y="1585880"/>
            <a:ext cx="980956" cy="980956"/>
          </a:xfrm>
          <a:prstGeom prst="rect">
            <a:avLst/>
          </a:prstGeom>
        </p:spPr>
      </p:pic>
      <p:grpSp>
        <p:nvGrpSpPr>
          <p:cNvPr id="14" name="Groupe 13">
            <a:extLst>
              <a:ext uri="{FF2B5EF4-FFF2-40B4-BE49-F238E27FC236}">
                <a16:creationId xmlns:a16="http://schemas.microsoft.com/office/drawing/2014/main" id="{34509552-3380-449C-AABA-E2DC317F8588}"/>
              </a:ext>
            </a:extLst>
          </p:cNvPr>
          <p:cNvGrpSpPr/>
          <p:nvPr/>
        </p:nvGrpSpPr>
        <p:grpSpPr>
          <a:xfrm>
            <a:off x="5624549" y="35407"/>
            <a:ext cx="1260000" cy="1386230"/>
            <a:chOff x="6165215" y="487777"/>
            <a:chExt cx="2426814" cy="2475276"/>
          </a:xfrm>
          <a:effectLst>
            <a:outerShdw blurRad="76200" dir="13500000" sy="23000" kx="1200000" algn="br" rotWithShape="0">
              <a:prstClr val="black">
                <a:alpha val="20000"/>
              </a:prstClr>
            </a:outerShdw>
            <a:reflection blurRad="6350" stA="13000" endPos="35000" dir="5400000" sy="-100000" algn="bl" rotWithShape="0"/>
          </a:effectLst>
        </p:grpSpPr>
        <p:pic>
          <p:nvPicPr>
            <p:cNvPr id="15" name="Image 14">
              <a:extLst>
                <a:ext uri="{FF2B5EF4-FFF2-40B4-BE49-F238E27FC236}">
                  <a16:creationId xmlns:a16="http://schemas.microsoft.com/office/drawing/2014/main" id="{A03096D7-307B-410E-9407-4211F98E889E}"/>
                </a:ext>
              </a:extLst>
            </p:cNvPr>
            <p:cNvPicPr>
              <a:picLocks noChangeAspect="1"/>
            </p:cNvPicPr>
            <p:nvPr/>
          </p:nvPicPr>
          <p:blipFill>
            <a:blip r:embed="rId7"/>
            <a:stretch>
              <a:fillRect/>
            </a:stretch>
          </p:blipFill>
          <p:spPr>
            <a:xfrm>
              <a:off x="6165215" y="487777"/>
              <a:ext cx="2426814" cy="2426811"/>
            </a:xfrm>
            <a:prstGeom prst="rect">
              <a:avLst/>
            </a:prstGeom>
          </p:spPr>
        </p:pic>
        <p:pic>
          <p:nvPicPr>
            <p:cNvPr id="16" name="Image 15">
              <a:extLst>
                <a:ext uri="{FF2B5EF4-FFF2-40B4-BE49-F238E27FC236}">
                  <a16:creationId xmlns:a16="http://schemas.microsoft.com/office/drawing/2014/main" id="{8DFEE6D2-3CA4-45A4-B395-08470D502113}"/>
                </a:ext>
              </a:extLst>
            </p:cNvPr>
            <p:cNvPicPr>
              <a:picLocks noChangeAspect="1"/>
            </p:cNvPicPr>
            <p:nvPr>
              <p:custDataLst>
                <p:tags r:id="rId1"/>
              </p:custDataLst>
            </p:nvPr>
          </p:nvPicPr>
          <p:blipFill>
            <a:blip r:embed="rId8"/>
            <a:stretch>
              <a:fillRect/>
            </a:stretch>
          </p:blipFill>
          <p:spPr>
            <a:xfrm>
              <a:off x="7239764" y="1962455"/>
              <a:ext cx="1000598" cy="1000598"/>
            </a:xfrm>
            <a:prstGeom prst="rect">
              <a:avLst/>
            </a:prstGeom>
          </p:spPr>
        </p:pic>
      </p:grpSp>
    </p:spTree>
    <p:extLst>
      <p:ext uri="{BB962C8B-B14F-4D97-AF65-F5344CB8AC3E}">
        <p14:creationId xmlns:p14="http://schemas.microsoft.com/office/powerpoint/2010/main" val="352528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6E6DFB-2F6B-4DE8-8C06-1F6282AFB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40</a:t>
            </a:fld>
            <a:endParaRPr lang="fr-FR" dirty="0"/>
          </a:p>
        </p:txBody>
      </p:sp>
      <p:pic>
        <p:nvPicPr>
          <p:cNvPr id="3" name="Image 2">
            <a:extLst>
              <a:ext uri="{FF2B5EF4-FFF2-40B4-BE49-F238E27FC236}">
                <a16:creationId xmlns:a16="http://schemas.microsoft.com/office/drawing/2014/main" id="{0CF4DC45-7504-4BC8-99DB-5100DE6004E6}"/>
              </a:ext>
            </a:extLst>
          </p:cNvPr>
          <p:cNvPicPr>
            <a:picLocks noChangeAspect="1"/>
          </p:cNvPicPr>
          <p:nvPr/>
        </p:nvPicPr>
        <p:blipFill>
          <a:blip r:embed="rId3"/>
          <a:stretch>
            <a:fillRect/>
          </a:stretch>
        </p:blipFill>
        <p:spPr>
          <a:xfrm>
            <a:off x="234941" y="62091"/>
            <a:ext cx="519720" cy="519720"/>
          </a:xfrm>
          <a:prstGeom prst="rect">
            <a:avLst/>
          </a:prstGeom>
          <a:effectLst>
            <a:outerShdw blurRad="76200" dir="6720000" sy="23000" kx="1200000" algn="br" rotWithShape="0">
              <a:prstClr val="black">
                <a:alpha val="20000"/>
              </a:prstClr>
            </a:outerShdw>
            <a:reflection blurRad="6350" stA="30000" endPos="35000" dist="76200" dir="5400000" sy="-100000" algn="bl" rotWithShape="0"/>
          </a:effectLst>
        </p:spPr>
      </p:pic>
      <p:sp>
        <p:nvSpPr>
          <p:cNvPr id="4" name="Google Shape;263;p29">
            <a:extLst>
              <a:ext uri="{FF2B5EF4-FFF2-40B4-BE49-F238E27FC236}">
                <a16:creationId xmlns:a16="http://schemas.microsoft.com/office/drawing/2014/main" id="{A22202C1-FCB9-430A-B699-D550C52A2A87}"/>
              </a:ext>
            </a:extLst>
          </p:cNvPr>
          <p:cNvSpPr txBox="1">
            <a:spLocks/>
          </p:cNvSpPr>
          <p:nvPr/>
        </p:nvSpPr>
        <p:spPr>
          <a:xfrm>
            <a:off x="-241069" y="506253"/>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5. Machine Learning</a:t>
            </a:r>
          </a:p>
        </p:txBody>
      </p:sp>
      <p:sp>
        <p:nvSpPr>
          <p:cNvPr id="10" name="ZoneTexte 9">
            <a:extLst>
              <a:ext uri="{FF2B5EF4-FFF2-40B4-BE49-F238E27FC236}">
                <a16:creationId xmlns:a16="http://schemas.microsoft.com/office/drawing/2014/main" id="{8509EB3A-F003-480B-AECF-C8F0BB4637EE}"/>
              </a:ext>
            </a:extLst>
          </p:cNvPr>
          <p:cNvSpPr txBox="1"/>
          <p:nvPr/>
        </p:nvSpPr>
        <p:spPr>
          <a:xfrm>
            <a:off x="2225733" y="181701"/>
            <a:ext cx="4692534" cy="400110"/>
          </a:xfrm>
          <a:prstGeom prst="rect">
            <a:avLst/>
          </a:prstGeom>
          <a:noFill/>
        </p:spPr>
        <p:txBody>
          <a:bodyPr wrap="square">
            <a:spAutoFit/>
          </a:bodyPr>
          <a:lstStyle/>
          <a:p>
            <a:pPr algn="ctr"/>
            <a:r>
              <a:rPr kumimoji="0" lang="en" sz="2000" b="0" i="0" u="none" strike="noStrike" kern="0" cap="none" spc="0" normalizeH="0" baseline="0" noProof="0" dirty="0">
                <a:ln>
                  <a:noFill/>
                </a:ln>
                <a:solidFill>
                  <a:srgbClr val="0091EA"/>
                </a:solidFill>
                <a:effectLst/>
                <a:uLnTx/>
                <a:uFillTx/>
                <a:latin typeface="Roboto Slab"/>
                <a:ea typeface="Roboto Slab"/>
                <a:cs typeface="Arial"/>
                <a:sym typeface="Roboto Slab"/>
              </a:rPr>
              <a:t>Explicabilité des Features avec SHAP</a:t>
            </a:r>
            <a:endParaRPr lang="fr-FR" dirty="0"/>
          </a:p>
        </p:txBody>
      </p:sp>
      <p:pic>
        <p:nvPicPr>
          <p:cNvPr id="2050" name="Picture 2">
            <a:extLst>
              <a:ext uri="{FF2B5EF4-FFF2-40B4-BE49-F238E27FC236}">
                <a16:creationId xmlns:a16="http://schemas.microsoft.com/office/drawing/2014/main" id="{F209BEE9-58D2-4A99-A209-03B7CC91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740" y="581811"/>
            <a:ext cx="5380527" cy="44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6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16" name="Image 15">
            <a:extLst>
              <a:ext uri="{FF2B5EF4-FFF2-40B4-BE49-F238E27FC236}">
                <a16:creationId xmlns:a16="http://schemas.microsoft.com/office/drawing/2014/main" id="{43DBCCD5-C4BA-42EC-8D18-F3F53FF0F7B1}"/>
              </a:ext>
            </a:extLst>
          </p:cNvPr>
          <p:cNvPicPr>
            <a:picLocks noChangeAspect="1"/>
          </p:cNvPicPr>
          <p:nvPr/>
        </p:nvPicPr>
        <p:blipFill>
          <a:blip r:embed="rId4"/>
          <a:stretch>
            <a:fillRect/>
          </a:stretch>
        </p:blipFill>
        <p:spPr>
          <a:xfrm>
            <a:off x="1089922" y="410263"/>
            <a:ext cx="855489" cy="855489"/>
          </a:xfrm>
          <a:prstGeom prst="rect">
            <a:avLst/>
          </a:prstGeom>
          <a:effectLst>
            <a:outerShdw blurRad="76200" dir="13500000" sy="23000" kx="1200000" algn="br" rotWithShape="0">
              <a:prstClr val="black">
                <a:alpha val="20000"/>
              </a:prstClr>
            </a:outerShdw>
            <a:reflection blurRad="6350" stA="46000" endPos="35000" dist="50800" dir="5400000" sy="-100000" algn="bl" rotWithShape="0"/>
          </a:effectLst>
        </p:spPr>
      </p:pic>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4"/>
          <p:cNvSpPr txBox="1">
            <a:spLocks noGrp="1"/>
          </p:cNvSpPr>
          <p:nvPr>
            <p:ph type="ctrTitle" idx="4294967295"/>
          </p:nvPr>
        </p:nvSpPr>
        <p:spPr>
          <a:xfrm>
            <a:off x="1637500" y="592744"/>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Conclusion</a:t>
            </a:r>
            <a:endParaRPr sz="6000" b="1" dirty="0"/>
          </a:p>
        </p:txBody>
      </p:sp>
      <p:sp>
        <p:nvSpPr>
          <p:cNvPr id="86" name="Google Shape;86;p14"/>
          <p:cNvSpPr txBox="1">
            <a:spLocks noGrp="1"/>
          </p:cNvSpPr>
          <p:nvPr>
            <p:ph type="subTitle" idx="4294967295"/>
          </p:nvPr>
        </p:nvSpPr>
        <p:spPr>
          <a:xfrm>
            <a:off x="1637500" y="1563713"/>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Pistes d’amélioration</a:t>
            </a:r>
            <a:endParaRPr sz="3600" b="1" dirty="0"/>
          </a:p>
        </p:txBody>
      </p:sp>
      <p:sp>
        <p:nvSpPr>
          <p:cNvPr id="87" name="Google Shape;87;p14"/>
          <p:cNvSpPr txBox="1">
            <a:spLocks noGrp="1"/>
          </p:cNvSpPr>
          <p:nvPr>
            <p:ph type="body" idx="4294967295"/>
          </p:nvPr>
        </p:nvSpPr>
        <p:spPr>
          <a:xfrm>
            <a:off x="1637500" y="2388200"/>
            <a:ext cx="4109400" cy="216255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2600" dirty="0"/>
              <a:t>Gestion du déséquilibre.</a:t>
            </a:r>
          </a:p>
          <a:p>
            <a:pPr marL="0" lvl="0" indent="0" algn="l" rtl="0">
              <a:spcBef>
                <a:spcPts val="600"/>
              </a:spcBef>
              <a:spcAft>
                <a:spcPts val="0"/>
              </a:spcAft>
              <a:buNone/>
            </a:pPr>
            <a:r>
              <a:rPr lang="fr-FR" sz="2600" dirty="0"/>
              <a:t>Ajout de </a:t>
            </a:r>
            <a:r>
              <a:rPr lang="fr-FR" sz="2600" dirty="0" err="1"/>
              <a:t>features</a:t>
            </a:r>
            <a:r>
              <a:rPr lang="fr-FR" sz="2600" dirty="0"/>
              <a:t>.</a:t>
            </a:r>
          </a:p>
          <a:p>
            <a:pPr marL="0" lvl="0" indent="0" algn="l" rtl="0">
              <a:spcBef>
                <a:spcPts val="600"/>
              </a:spcBef>
              <a:spcAft>
                <a:spcPts val="0"/>
              </a:spcAft>
              <a:buNone/>
            </a:pPr>
            <a:r>
              <a:rPr lang="fr-FR" sz="2600" dirty="0"/>
              <a:t>Récolte de données.</a:t>
            </a:r>
          </a:p>
          <a:p>
            <a:pPr marL="0" lvl="0" indent="0" algn="l" rtl="0">
              <a:spcBef>
                <a:spcPts val="600"/>
              </a:spcBef>
              <a:spcAft>
                <a:spcPts val="0"/>
              </a:spcAft>
              <a:buNone/>
            </a:pPr>
            <a:endParaRPr sz="2600" dirty="0"/>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dirty="0"/>
          </a:p>
        </p:txBody>
      </p:sp>
      <p:grpSp>
        <p:nvGrpSpPr>
          <p:cNvPr id="12" name="Google Shape;1210;p49">
            <a:extLst>
              <a:ext uri="{FF2B5EF4-FFF2-40B4-BE49-F238E27FC236}">
                <a16:creationId xmlns:a16="http://schemas.microsoft.com/office/drawing/2014/main" id="{34DABACD-C557-4982-A1A1-C02748BB936B}"/>
              </a:ext>
            </a:extLst>
          </p:cNvPr>
          <p:cNvGrpSpPr/>
          <p:nvPr/>
        </p:nvGrpSpPr>
        <p:grpSpPr>
          <a:xfrm>
            <a:off x="5945969" y="2614358"/>
            <a:ext cx="1243298" cy="1260934"/>
            <a:chOff x="9878272" y="2682320"/>
            <a:chExt cx="720199" cy="719767"/>
          </a:xfrm>
        </p:grpSpPr>
        <p:sp>
          <p:nvSpPr>
            <p:cNvPr id="13" name="Google Shape;1211;p49">
              <a:extLst>
                <a:ext uri="{FF2B5EF4-FFF2-40B4-BE49-F238E27FC236}">
                  <a16:creationId xmlns:a16="http://schemas.microsoft.com/office/drawing/2014/main" id="{3F5A31DE-4F43-4C76-BCEB-9FCCF2FCF685}"/>
                </a:ext>
              </a:extLst>
            </p:cNvPr>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 name="Google Shape;1212;p49">
              <a:extLst>
                <a:ext uri="{FF2B5EF4-FFF2-40B4-BE49-F238E27FC236}">
                  <a16:creationId xmlns:a16="http://schemas.microsoft.com/office/drawing/2014/main" id="{C6B93A68-FE6E-44B3-AFA0-AA997576726F}"/>
                </a:ext>
              </a:extLst>
            </p:cNvPr>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 name="Google Shape;1213;p49">
              <a:extLst>
                <a:ext uri="{FF2B5EF4-FFF2-40B4-BE49-F238E27FC236}">
                  <a16:creationId xmlns:a16="http://schemas.microsoft.com/office/drawing/2014/main" id="{1C30AF9D-1961-42DF-911B-BABC903BABEE}"/>
                </a:ext>
              </a:extLst>
            </p:cNvPr>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Merci !</a:t>
            </a:r>
            <a:endParaRPr sz="6000" b="1" dirty="0"/>
          </a:p>
        </p:txBody>
      </p:sp>
      <p:sp>
        <p:nvSpPr>
          <p:cNvPr id="404" name="Google Shape;404;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Des questions ?</a:t>
            </a:r>
            <a:endParaRPr sz="3600" b="1" dirty="0"/>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dirty="0"/>
          </a:p>
        </p:txBody>
      </p:sp>
      <p:pic>
        <p:nvPicPr>
          <p:cNvPr id="3" name="Image 2">
            <a:extLst>
              <a:ext uri="{FF2B5EF4-FFF2-40B4-BE49-F238E27FC236}">
                <a16:creationId xmlns:a16="http://schemas.microsoft.com/office/drawing/2014/main" id="{1BA78395-500A-4FFE-B941-F286C9765BCB}"/>
              </a:ext>
            </a:extLst>
          </p:cNvPr>
          <p:cNvPicPr>
            <a:picLocks noChangeAspect="1"/>
          </p:cNvPicPr>
          <p:nvPr/>
        </p:nvPicPr>
        <p:blipFill>
          <a:blip r:embed="rId3"/>
          <a:stretch>
            <a:fillRect/>
          </a:stretch>
        </p:blipFill>
        <p:spPr>
          <a:xfrm>
            <a:off x="4988443" y="1676342"/>
            <a:ext cx="2291057" cy="22910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904210" y="0"/>
            <a:ext cx="3335577"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MÉTHODOLOGIE</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dirty="0"/>
          </a:p>
        </p:txBody>
      </p:sp>
      <p:pic>
        <p:nvPicPr>
          <p:cNvPr id="95" name="Image 94">
            <a:extLst>
              <a:ext uri="{FF2B5EF4-FFF2-40B4-BE49-F238E27FC236}">
                <a16:creationId xmlns:a16="http://schemas.microsoft.com/office/drawing/2014/main" id="{E5F164F7-B2DC-4BCA-AA3F-68E43B20D17B}"/>
              </a:ext>
            </a:extLst>
          </p:cNvPr>
          <p:cNvPicPr>
            <a:picLocks noChangeAspect="1"/>
          </p:cNvPicPr>
          <p:nvPr/>
        </p:nvPicPr>
        <p:blipFill>
          <a:blip r:embed="rId4"/>
          <a:stretch>
            <a:fillRect/>
          </a:stretch>
        </p:blipFill>
        <p:spPr>
          <a:xfrm>
            <a:off x="422554" y="941734"/>
            <a:ext cx="8298891" cy="3656475"/>
          </a:xfrm>
          <a:prstGeom prst="rect">
            <a:avLst/>
          </a:prstGeom>
        </p:spPr>
      </p:pic>
      <p:grpSp>
        <p:nvGrpSpPr>
          <p:cNvPr id="5" name="Groupe 4">
            <a:extLst>
              <a:ext uri="{FF2B5EF4-FFF2-40B4-BE49-F238E27FC236}">
                <a16:creationId xmlns:a16="http://schemas.microsoft.com/office/drawing/2014/main" id="{0198C6DB-F359-48DE-B827-F5ED497C2F36}"/>
              </a:ext>
            </a:extLst>
          </p:cNvPr>
          <p:cNvGrpSpPr/>
          <p:nvPr/>
        </p:nvGrpSpPr>
        <p:grpSpPr>
          <a:xfrm>
            <a:off x="79654" y="39350"/>
            <a:ext cx="685800" cy="702601"/>
            <a:chOff x="6165215" y="487777"/>
            <a:chExt cx="2426814" cy="2475276"/>
          </a:xfrm>
          <a:effectLst>
            <a:outerShdw blurRad="76200" dir="13500000" sy="23000" kx="1200000" algn="br" rotWithShape="0">
              <a:prstClr val="black">
                <a:alpha val="20000"/>
              </a:prstClr>
            </a:outerShdw>
            <a:reflection blurRad="6350" stA="13000" endPos="35000" dir="5400000" sy="-100000" algn="bl" rotWithShape="0"/>
          </a:effectLst>
        </p:grpSpPr>
        <p:pic>
          <p:nvPicPr>
            <p:cNvPr id="6" name="Image 5">
              <a:extLst>
                <a:ext uri="{FF2B5EF4-FFF2-40B4-BE49-F238E27FC236}">
                  <a16:creationId xmlns:a16="http://schemas.microsoft.com/office/drawing/2014/main" id="{BCB1B9C9-3872-45CF-AD88-76B0DB737068}"/>
                </a:ext>
              </a:extLst>
            </p:cNvPr>
            <p:cNvPicPr>
              <a:picLocks noChangeAspect="1"/>
            </p:cNvPicPr>
            <p:nvPr/>
          </p:nvPicPr>
          <p:blipFill>
            <a:blip r:embed="rId5"/>
            <a:stretch>
              <a:fillRect/>
            </a:stretch>
          </p:blipFill>
          <p:spPr>
            <a:xfrm>
              <a:off x="6165215" y="487777"/>
              <a:ext cx="2426814" cy="2426811"/>
            </a:xfrm>
            <a:prstGeom prst="rect">
              <a:avLst/>
            </a:prstGeom>
          </p:spPr>
        </p:pic>
        <p:pic>
          <p:nvPicPr>
            <p:cNvPr id="7" name="Image 6">
              <a:extLst>
                <a:ext uri="{FF2B5EF4-FFF2-40B4-BE49-F238E27FC236}">
                  <a16:creationId xmlns:a16="http://schemas.microsoft.com/office/drawing/2014/main" id="{BBB900F7-AED9-440F-B865-B74AE1C59A0C}"/>
                </a:ext>
              </a:extLst>
            </p:cNvPr>
            <p:cNvPicPr>
              <a:picLocks noChangeAspect="1"/>
            </p:cNvPicPr>
            <p:nvPr>
              <p:custDataLst>
                <p:tags r:id="rId1"/>
              </p:custDataLst>
            </p:nvPr>
          </p:nvPicPr>
          <p:blipFill>
            <a:blip r:embed="rId6"/>
            <a:stretch>
              <a:fillRect/>
            </a:stretch>
          </p:blipFill>
          <p:spPr>
            <a:xfrm>
              <a:off x="7239764" y="1962455"/>
              <a:ext cx="1000598" cy="1000598"/>
            </a:xfrm>
            <a:prstGeom prst="rect">
              <a:avLst/>
            </a:prstGeom>
          </p:spPr>
        </p:pic>
      </p:grpSp>
    </p:spTree>
    <p:extLst>
      <p:ext uri="{BB962C8B-B14F-4D97-AF65-F5344CB8AC3E}">
        <p14:creationId xmlns:p14="http://schemas.microsoft.com/office/powerpoint/2010/main" val="74171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lumMod val="90000"/>
                  </a:schemeClr>
                </a:solidFill>
              </a:rPr>
              <a:t>2.</a:t>
            </a:r>
            <a:endParaRPr sz="6000" dirty="0">
              <a:solidFill>
                <a:schemeClr val="accent4">
                  <a:lumMod val="90000"/>
                </a:schemeClr>
              </a:solidFill>
            </a:endParaRPr>
          </a:p>
          <a:p>
            <a:pPr marL="0" lvl="0" indent="0" algn="l" rtl="0">
              <a:spcBef>
                <a:spcPts val="0"/>
              </a:spcBef>
              <a:spcAft>
                <a:spcPts val="0"/>
              </a:spcAft>
              <a:buNone/>
            </a:pPr>
            <a:r>
              <a:rPr lang="en" dirty="0"/>
              <a:t>DONNÉES</a:t>
            </a:r>
            <a:endParaRP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 quelles données disposons-nous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dirty="0"/>
          </a:p>
        </p:txBody>
      </p:sp>
      <p:pic>
        <p:nvPicPr>
          <p:cNvPr id="4" name="Image 3">
            <a:extLst>
              <a:ext uri="{FF2B5EF4-FFF2-40B4-BE49-F238E27FC236}">
                <a16:creationId xmlns:a16="http://schemas.microsoft.com/office/drawing/2014/main" id="{F61CE2CA-8450-456F-A72F-91FB3A1E7B2C}"/>
              </a:ext>
            </a:extLst>
          </p:cNvPr>
          <p:cNvPicPr>
            <a:picLocks noChangeAspect="1"/>
          </p:cNvPicPr>
          <p:nvPr/>
        </p:nvPicPr>
        <p:blipFill>
          <a:blip r:embed="rId3"/>
          <a:stretch>
            <a:fillRect/>
          </a:stretch>
        </p:blipFill>
        <p:spPr>
          <a:xfrm>
            <a:off x="6418045" y="928255"/>
            <a:ext cx="1986339" cy="1986339"/>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Tree>
    <p:extLst>
      <p:ext uri="{BB962C8B-B14F-4D97-AF65-F5344CB8AC3E}">
        <p14:creationId xmlns:p14="http://schemas.microsoft.com/office/powerpoint/2010/main" val="12425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4F389A-B8D7-4131-84F7-1B8FA14E283D}"/>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5F926FCD-89F8-44ED-BB39-EB76B9FF1920}"/>
              </a:ext>
            </a:extLst>
          </p:cNvPr>
          <p:cNvSpPr>
            <a:spLocks noGrp="1"/>
          </p:cNvSpPr>
          <p:nvPr>
            <p:ph type="subTitle" idx="1"/>
          </p:nvPr>
        </p:nvSpPr>
        <p:spPr/>
        <p:txBody>
          <a:bodyPr/>
          <a:lstStyle/>
          <a:p>
            <a:endParaRPr lang="fr-FR"/>
          </a:p>
        </p:txBody>
      </p:sp>
      <p:pic>
        <p:nvPicPr>
          <p:cNvPr id="4" name="Image 3">
            <a:extLst>
              <a:ext uri="{FF2B5EF4-FFF2-40B4-BE49-F238E27FC236}">
                <a16:creationId xmlns:a16="http://schemas.microsoft.com/office/drawing/2014/main" id="{1CD1AB13-3C08-40BF-8ED7-D073DE0303CC}"/>
              </a:ext>
            </a:extLst>
          </p:cNvPr>
          <p:cNvPicPr>
            <a:picLocks noChangeAspect="1"/>
          </p:cNvPicPr>
          <p:nvPr/>
        </p:nvPicPr>
        <p:blipFill>
          <a:blip r:embed="rId3"/>
          <a:stretch>
            <a:fillRect/>
          </a:stretch>
        </p:blipFill>
        <p:spPr>
          <a:xfrm>
            <a:off x="565940" y="0"/>
            <a:ext cx="8012119" cy="5143500"/>
          </a:xfrm>
          <a:prstGeom prst="rect">
            <a:avLst/>
          </a:prstGeom>
        </p:spPr>
      </p:pic>
      <p:pic>
        <p:nvPicPr>
          <p:cNvPr id="5" name="Image 4">
            <a:extLst>
              <a:ext uri="{FF2B5EF4-FFF2-40B4-BE49-F238E27FC236}">
                <a16:creationId xmlns:a16="http://schemas.microsoft.com/office/drawing/2014/main" id="{34CC3CC1-25F1-40F3-928B-746F584D4B81}"/>
              </a:ext>
            </a:extLst>
          </p:cNvPr>
          <p:cNvPicPr>
            <a:picLocks noChangeAspect="1"/>
          </p:cNvPicPr>
          <p:nvPr/>
        </p:nvPicPr>
        <p:blipFill>
          <a:blip r:embed="rId4"/>
          <a:stretch>
            <a:fillRect/>
          </a:stretch>
        </p:blipFill>
        <p:spPr>
          <a:xfrm>
            <a:off x="0" y="100969"/>
            <a:ext cx="784800" cy="784800"/>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
        <p:nvSpPr>
          <p:cNvPr id="6" name="Google Shape;263;p29">
            <a:extLst>
              <a:ext uri="{FF2B5EF4-FFF2-40B4-BE49-F238E27FC236}">
                <a16:creationId xmlns:a16="http://schemas.microsoft.com/office/drawing/2014/main" id="{B0C5D7D4-02D0-4D34-80DD-08733A80C802}"/>
              </a:ext>
            </a:extLst>
          </p:cNvPr>
          <p:cNvSpPr txBox="1">
            <a:spLocks/>
          </p:cNvSpPr>
          <p:nvPr/>
        </p:nvSpPr>
        <p:spPr>
          <a:xfrm>
            <a:off x="-343471" y="765732"/>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2. Données</a:t>
            </a:r>
          </a:p>
        </p:txBody>
      </p:sp>
    </p:spTree>
    <p:extLst>
      <p:ext uri="{BB962C8B-B14F-4D97-AF65-F5344CB8AC3E}">
        <p14:creationId xmlns:p14="http://schemas.microsoft.com/office/powerpoint/2010/main" val="128437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9"/>
          <p:cNvSpPr txBox="1">
            <a:spLocks noGrp="1"/>
          </p:cNvSpPr>
          <p:nvPr>
            <p:ph type="ctrTitle" idx="4294967295"/>
          </p:nvPr>
        </p:nvSpPr>
        <p:spPr>
          <a:xfrm>
            <a:off x="998209" y="1250985"/>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307,511</a:t>
            </a:r>
            <a:endParaRPr sz="4800" dirty="0"/>
          </a:p>
        </p:txBody>
      </p:sp>
      <p:sp>
        <p:nvSpPr>
          <p:cNvPr id="263" name="Google Shape;263;p29"/>
          <p:cNvSpPr txBox="1">
            <a:spLocks noGrp="1"/>
          </p:cNvSpPr>
          <p:nvPr>
            <p:ph type="subTitle" idx="4294967295"/>
          </p:nvPr>
        </p:nvSpPr>
        <p:spPr>
          <a:xfrm>
            <a:off x="1388734" y="1914285"/>
            <a:ext cx="1211591"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Lignes</a:t>
            </a:r>
            <a:endParaRPr sz="1800" dirty="0"/>
          </a:p>
        </p:txBody>
      </p:sp>
      <p:sp>
        <p:nvSpPr>
          <p:cNvPr id="266" name="Google Shape;266;p29"/>
          <p:cNvSpPr txBox="1">
            <a:spLocks noGrp="1"/>
          </p:cNvSpPr>
          <p:nvPr>
            <p:ph type="ctrTitle" idx="4294967295"/>
          </p:nvPr>
        </p:nvSpPr>
        <p:spPr>
          <a:xfrm>
            <a:off x="6276109" y="1250986"/>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122</a:t>
            </a:r>
            <a:endParaRPr sz="4800" dirty="0"/>
          </a:p>
        </p:txBody>
      </p:sp>
      <p:sp>
        <p:nvSpPr>
          <p:cNvPr id="267" name="Google Shape;267;p29"/>
          <p:cNvSpPr txBox="1">
            <a:spLocks noGrp="1"/>
          </p:cNvSpPr>
          <p:nvPr>
            <p:ph type="subTitle" idx="4294967295"/>
          </p:nvPr>
        </p:nvSpPr>
        <p:spPr>
          <a:xfrm>
            <a:off x="6314134" y="1914285"/>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Colonnes</a:t>
            </a:r>
            <a:endParaRPr sz="1800" dirty="0"/>
          </a:p>
        </p:txBody>
      </p:sp>
      <p:sp>
        <p:nvSpPr>
          <p:cNvPr id="268" name="Google Shape;268;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14" name="Google Shape;97;p15">
            <a:extLst>
              <a:ext uri="{FF2B5EF4-FFF2-40B4-BE49-F238E27FC236}">
                <a16:creationId xmlns:a16="http://schemas.microsoft.com/office/drawing/2014/main" id="{4D27C4A0-99D4-4BC7-8B4D-607E6AA832D5}"/>
              </a:ext>
            </a:extLst>
          </p:cNvPr>
          <p:cNvSpPr txBox="1">
            <a:spLocks/>
          </p:cNvSpPr>
          <p:nvPr/>
        </p:nvSpPr>
        <p:spPr>
          <a:xfrm>
            <a:off x="3228730" y="68101"/>
            <a:ext cx="3047379" cy="6100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fr-FR" dirty="0"/>
              <a:t>application_train.csv</a:t>
            </a:r>
          </a:p>
        </p:txBody>
      </p:sp>
      <p:pic>
        <p:nvPicPr>
          <p:cNvPr id="15" name="Picture 8" descr="Target free icon">
            <a:extLst>
              <a:ext uri="{FF2B5EF4-FFF2-40B4-BE49-F238E27FC236}">
                <a16:creationId xmlns:a16="http://schemas.microsoft.com/office/drawing/2014/main" id="{2C67BA5D-092F-49D1-9B16-6ACD2611C4B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225483" y="1250984"/>
            <a:ext cx="693032" cy="693032"/>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263;p29">
            <a:extLst>
              <a:ext uri="{FF2B5EF4-FFF2-40B4-BE49-F238E27FC236}">
                <a16:creationId xmlns:a16="http://schemas.microsoft.com/office/drawing/2014/main" id="{2D8D6D70-0957-41D4-8BE7-E581BE28DF37}"/>
              </a:ext>
            </a:extLst>
          </p:cNvPr>
          <p:cNvSpPr txBox="1">
            <a:spLocks/>
          </p:cNvSpPr>
          <p:nvPr/>
        </p:nvSpPr>
        <p:spPr>
          <a:xfrm>
            <a:off x="3966204" y="1914285"/>
            <a:ext cx="1211591"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800" dirty="0"/>
              <a:t>TARGET</a:t>
            </a:r>
          </a:p>
        </p:txBody>
      </p:sp>
      <p:pic>
        <p:nvPicPr>
          <p:cNvPr id="4" name="Image 3">
            <a:extLst>
              <a:ext uri="{FF2B5EF4-FFF2-40B4-BE49-F238E27FC236}">
                <a16:creationId xmlns:a16="http://schemas.microsoft.com/office/drawing/2014/main" id="{E19F840A-DAF8-4EAA-9855-BB0195FC5530}"/>
              </a:ext>
            </a:extLst>
          </p:cNvPr>
          <p:cNvPicPr>
            <a:picLocks noChangeAspect="1"/>
          </p:cNvPicPr>
          <p:nvPr/>
        </p:nvPicPr>
        <p:blipFill>
          <a:blip r:embed="rId6"/>
          <a:stretch>
            <a:fillRect/>
          </a:stretch>
        </p:blipFill>
        <p:spPr>
          <a:xfrm>
            <a:off x="2444373" y="3296122"/>
            <a:ext cx="1192786" cy="1192786"/>
          </a:xfrm>
          <a:prstGeom prst="rect">
            <a:avLst/>
          </a:prstGeom>
        </p:spPr>
      </p:pic>
      <p:pic>
        <p:nvPicPr>
          <p:cNvPr id="6" name="Image 5">
            <a:extLst>
              <a:ext uri="{FF2B5EF4-FFF2-40B4-BE49-F238E27FC236}">
                <a16:creationId xmlns:a16="http://schemas.microsoft.com/office/drawing/2014/main" id="{136C5808-7366-45D1-9BE6-311F755022AB}"/>
              </a:ext>
            </a:extLst>
          </p:cNvPr>
          <p:cNvPicPr>
            <a:picLocks noChangeAspect="1"/>
          </p:cNvPicPr>
          <p:nvPr/>
        </p:nvPicPr>
        <p:blipFill>
          <a:blip r:embed="rId7"/>
          <a:stretch>
            <a:fillRect/>
          </a:stretch>
        </p:blipFill>
        <p:spPr>
          <a:xfrm>
            <a:off x="5506843" y="3165557"/>
            <a:ext cx="1323351" cy="1323351"/>
          </a:xfrm>
          <a:prstGeom prst="rect">
            <a:avLst/>
          </a:prstGeom>
        </p:spPr>
      </p:pic>
      <p:pic>
        <p:nvPicPr>
          <p:cNvPr id="24" name="Image 23">
            <a:extLst>
              <a:ext uri="{FF2B5EF4-FFF2-40B4-BE49-F238E27FC236}">
                <a16:creationId xmlns:a16="http://schemas.microsoft.com/office/drawing/2014/main" id="{80FF8981-5427-47BB-B5B9-F38F5608591B}"/>
              </a:ext>
            </a:extLst>
          </p:cNvPr>
          <p:cNvPicPr>
            <a:picLocks noChangeAspect="1"/>
          </p:cNvPicPr>
          <p:nvPr/>
        </p:nvPicPr>
        <p:blipFill>
          <a:blip r:embed="rId8"/>
          <a:stretch>
            <a:fillRect/>
          </a:stretch>
        </p:blipFill>
        <p:spPr>
          <a:xfrm>
            <a:off x="0" y="100969"/>
            <a:ext cx="784800" cy="784800"/>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
        <p:nvSpPr>
          <p:cNvPr id="25" name="Google Shape;263;p29">
            <a:extLst>
              <a:ext uri="{FF2B5EF4-FFF2-40B4-BE49-F238E27FC236}">
                <a16:creationId xmlns:a16="http://schemas.microsoft.com/office/drawing/2014/main" id="{DA6096B1-A752-46D5-825E-FE1232145E1D}"/>
              </a:ext>
            </a:extLst>
          </p:cNvPr>
          <p:cNvSpPr txBox="1">
            <a:spLocks/>
          </p:cNvSpPr>
          <p:nvPr/>
        </p:nvSpPr>
        <p:spPr>
          <a:xfrm>
            <a:off x="-343471" y="765732"/>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2. Données</a:t>
            </a:r>
          </a:p>
        </p:txBody>
      </p:sp>
    </p:spTree>
    <p:extLst>
      <p:ext uri="{BB962C8B-B14F-4D97-AF65-F5344CB8AC3E}">
        <p14:creationId xmlns:p14="http://schemas.microsoft.com/office/powerpoint/2010/main" val="16427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B34ADA2-A27C-47CF-A990-3036F9C550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dirty="0"/>
          </a:p>
        </p:txBody>
      </p:sp>
      <p:pic>
        <p:nvPicPr>
          <p:cNvPr id="3" name="Image 2">
            <a:extLst>
              <a:ext uri="{FF2B5EF4-FFF2-40B4-BE49-F238E27FC236}">
                <a16:creationId xmlns:a16="http://schemas.microsoft.com/office/drawing/2014/main" id="{21B12508-E948-417E-BBF9-036E12DD3248}"/>
              </a:ext>
            </a:extLst>
          </p:cNvPr>
          <p:cNvPicPr>
            <a:picLocks noChangeAspect="1"/>
          </p:cNvPicPr>
          <p:nvPr/>
        </p:nvPicPr>
        <p:blipFill>
          <a:blip r:embed="rId6"/>
          <a:stretch>
            <a:fillRect/>
          </a:stretch>
        </p:blipFill>
        <p:spPr>
          <a:xfrm>
            <a:off x="0" y="100969"/>
            <a:ext cx="784800" cy="784800"/>
          </a:xfrm>
          <a:prstGeom prst="rect">
            <a:avLst/>
          </a:prstGeom>
          <a:effectLst>
            <a:outerShdw blurRad="76200" dir="13500000" sy="23000" kx="1200000" algn="br" rotWithShape="0">
              <a:prstClr val="black">
                <a:alpha val="20000"/>
              </a:prstClr>
            </a:outerShdw>
            <a:reflection blurRad="6350" stA="32000" endPos="38500" dist="50800" dir="5400000" sy="-100000" algn="bl" rotWithShape="0"/>
          </a:effectLst>
        </p:spPr>
      </p:pic>
      <p:sp>
        <p:nvSpPr>
          <p:cNvPr id="4" name="Google Shape;263;p29">
            <a:extLst>
              <a:ext uri="{FF2B5EF4-FFF2-40B4-BE49-F238E27FC236}">
                <a16:creationId xmlns:a16="http://schemas.microsoft.com/office/drawing/2014/main" id="{49A5C28C-F888-4690-8D6A-43A67A7E9AC3}"/>
              </a:ext>
            </a:extLst>
          </p:cNvPr>
          <p:cNvSpPr txBox="1">
            <a:spLocks/>
          </p:cNvSpPr>
          <p:nvPr/>
        </p:nvSpPr>
        <p:spPr>
          <a:xfrm>
            <a:off x="-343471" y="765732"/>
            <a:ext cx="1471741" cy="44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200" b="1" dirty="0"/>
              <a:t>2. Données</a:t>
            </a:r>
          </a:p>
        </p:txBody>
      </p:sp>
      <p:pic>
        <p:nvPicPr>
          <p:cNvPr id="5" name="Picture 8" descr="Target free icon">
            <a:extLst>
              <a:ext uri="{FF2B5EF4-FFF2-40B4-BE49-F238E27FC236}">
                <a16:creationId xmlns:a16="http://schemas.microsoft.com/office/drawing/2014/main" id="{C54503E3-FA91-4349-A75E-E11CDD8B81A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4225483" y="831884"/>
            <a:ext cx="693032" cy="69303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63;p29">
            <a:extLst>
              <a:ext uri="{FF2B5EF4-FFF2-40B4-BE49-F238E27FC236}">
                <a16:creationId xmlns:a16="http://schemas.microsoft.com/office/drawing/2014/main" id="{3FC827A2-4754-438F-B594-60E92375C52B}"/>
              </a:ext>
            </a:extLst>
          </p:cNvPr>
          <p:cNvSpPr txBox="1">
            <a:spLocks/>
          </p:cNvSpPr>
          <p:nvPr/>
        </p:nvSpPr>
        <p:spPr>
          <a:xfrm>
            <a:off x="3764276" y="122674"/>
            <a:ext cx="1615446" cy="447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2000" dirty="0">
                <a:solidFill>
                  <a:schemeClr val="accent1"/>
                </a:solidFill>
                <a:latin typeface="Roboto Slab" panose="020B0604020202020204" charset="0"/>
                <a:ea typeface="Roboto Slab" panose="020B0604020202020204" charset="0"/>
              </a:rPr>
              <a:t>TARGET</a:t>
            </a:r>
            <a:endParaRPr lang="fr-FR" sz="1800" dirty="0">
              <a:solidFill>
                <a:schemeClr val="accent1"/>
              </a:solidFill>
              <a:latin typeface="Roboto Slab" panose="020B0604020202020204" charset="0"/>
              <a:ea typeface="Roboto Slab" panose="020B0604020202020204" charset="0"/>
            </a:endParaRPr>
          </a:p>
        </p:txBody>
      </p:sp>
      <p:grpSp>
        <p:nvGrpSpPr>
          <p:cNvPr id="8" name="Google Shape;1227;p49">
            <a:extLst>
              <a:ext uri="{FF2B5EF4-FFF2-40B4-BE49-F238E27FC236}">
                <a16:creationId xmlns:a16="http://schemas.microsoft.com/office/drawing/2014/main" id="{50D729FD-BE3A-4408-AF07-B14F52776070}"/>
              </a:ext>
            </a:extLst>
          </p:cNvPr>
          <p:cNvGrpSpPr/>
          <p:nvPr/>
        </p:nvGrpSpPr>
        <p:grpSpPr>
          <a:xfrm flipH="1">
            <a:off x="1128270" y="2362200"/>
            <a:ext cx="1233930" cy="1596468"/>
            <a:chOff x="2554206" y="1011105"/>
            <a:chExt cx="613055" cy="720187"/>
          </a:xfrm>
        </p:grpSpPr>
        <p:sp>
          <p:nvSpPr>
            <p:cNvPr id="9" name="Google Shape;1228;p49">
              <a:extLst>
                <a:ext uri="{FF2B5EF4-FFF2-40B4-BE49-F238E27FC236}">
                  <a16:creationId xmlns:a16="http://schemas.microsoft.com/office/drawing/2014/main" id="{0F27A2D7-C5DC-48B2-A5CC-32047FA40BFF}"/>
                </a:ext>
              </a:extLst>
            </p:cNvPr>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0" name="Google Shape;1229;p49">
              <a:extLst>
                <a:ext uri="{FF2B5EF4-FFF2-40B4-BE49-F238E27FC236}">
                  <a16:creationId xmlns:a16="http://schemas.microsoft.com/office/drawing/2014/main" id="{2CCE61DD-F469-43D4-A59D-7AED25561650}"/>
                </a:ext>
              </a:extLst>
            </p:cNvPr>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1" name="Google Shape;1230;p49">
              <a:extLst>
                <a:ext uri="{FF2B5EF4-FFF2-40B4-BE49-F238E27FC236}">
                  <a16:creationId xmlns:a16="http://schemas.microsoft.com/office/drawing/2014/main" id="{F9B0D201-A482-4CA4-8D0C-7410AE47704B}"/>
                </a:ext>
              </a:extLst>
            </p:cNvPr>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2" name="Google Shape;1231;p49">
            <a:extLst>
              <a:ext uri="{FF2B5EF4-FFF2-40B4-BE49-F238E27FC236}">
                <a16:creationId xmlns:a16="http://schemas.microsoft.com/office/drawing/2014/main" id="{3AE3A769-A177-4B69-8516-F0489987CE9C}"/>
              </a:ext>
            </a:extLst>
          </p:cNvPr>
          <p:cNvGrpSpPr/>
          <p:nvPr/>
        </p:nvGrpSpPr>
        <p:grpSpPr>
          <a:xfrm>
            <a:off x="1353117" y="1459618"/>
            <a:ext cx="693032" cy="693031"/>
            <a:chOff x="9901824" y="937343"/>
            <a:chExt cx="744273" cy="793950"/>
          </a:xfrm>
        </p:grpSpPr>
        <p:grpSp>
          <p:nvGrpSpPr>
            <p:cNvPr id="13" name="Google Shape;1232;p49">
              <a:extLst>
                <a:ext uri="{FF2B5EF4-FFF2-40B4-BE49-F238E27FC236}">
                  <a16:creationId xmlns:a16="http://schemas.microsoft.com/office/drawing/2014/main" id="{F7441029-F2F1-428D-AF61-CDDD644D8A4A}"/>
                </a:ext>
              </a:extLst>
            </p:cNvPr>
            <p:cNvGrpSpPr/>
            <p:nvPr/>
          </p:nvGrpSpPr>
          <p:grpSpPr>
            <a:xfrm>
              <a:off x="9901824" y="937343"/>
              <a:ext cx="744273" cy="793950"/>
              <a:chOff x="9901824" y="937343"/>
              <a:chExt cx="744273" cy="793950"/>
            </a:xfrm>
          </p:grpSpPr>
          <p:sp>
            <p:nvSpPr>
              <p:cNvPr id="20" name="Google Shape;1233;p49">
                <a:extLst>
                  <a:ext uri="{FF2B5EF4-FFF2-40B4-BE49-F238E27FC236}">
                    <a16:creationId xmlns:a16="http://schemas.microsoft.com/office/drawing/2014/main" id="{525BBBDD-7617-4327-B28E-03B772F8E37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1" name="Google Shape;1234;p49">
                <a:extLst>
                  <a:ext uri="{FF2B5EF4-FFF2-40B4-BE49-F238E27FC236}">
                    <a16:creationId xmlns:a16="http://schemas.microsoft.com/office/drawing/2014/main" id="{4557559A-B0FC-467A-B3E2-13AC185B47EA}"/>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2" name="Google Shape;1235;p49">
                <a:extLst>
                  <a:ext uri="{FF2B5EF4-FFF2-40B4-BE49-F238E27FC236}">
                    <a16:creationId xmlns:a16="http://schemas.microsoft.com/office/drawing/2014/main" id="{70A6CBCC-7C68-4E24-AA24-73C31C2FEC8F}"/>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3" name="Google Shape;1236;p49">
                <a:extLst>
                  <a:ext uri="{FF2B5EF4-FFF2-40B4-BE49-F238E27FC236}">
                    <a16:creationId xmlns:a16="http://schemas.microsoft.com/office/drawing/2014/main" id="{2265B8FE-EEF2-41FA-BA71-0F9F859C4733}"/>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4" name="Google Shape;1237;p49">
                <a:extLst>
                  <a:ext uri="{FF2B5EF4-FFF2-40B4-BE49-F238E27FC236}">
                    <a16:creationId xmlns:a16="http://schemas.microsoft.com/office/drawing/2014/main" id="{27A88D4A-3AFA-426A-95BE-078C41037A25}"/>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5" name="Google Shape;1238;p49">
                <a:extLst>
                  <a:ext uri="{FF2B5EF4-FFF2-40B4-BE49-F238E27FC236}">
                    <a16:creationId xmlns:a16="http://schemas.microsoft.com/office/drawing/2014/main" id="{090A974E-70C2-4E2E-B841-3EF448811F07}"/>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6" name="Google Shape;1239;p49">
                <a:extLst>
                  <a:ext uri="{FF2B5EF4-FFF2-40B4-BE49-F238E27FC236}">
                    <a16:creationId xmlns:a16="http://schemas.microsoft.com/office/drawing/2014/main" id="{88463A68-1362-46E0-82B1-A6414586D42D}"/>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7" name="Google Shape;1240;p49">
                <a:extLst>
                  <a:ext uri="{FF2B5EF4-FFF2-40B4-BE49-F238E27FC236}">
                    <a16:creationId xmlns:a16="http://schemas.microsoft.com/office/drawing/2014/main" id="{2AFE2430-6D07-4C3D-9D30-15864B1B32FF}"/>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8" name="Google Shape;1241;p49">
                <a:extLst>
                  <a:ext uri="{FF2B5EF4-FFF2-40B4-BE49-F238E27FC236}">
                    <a16:creationId xmlns:a16="http://schemas.microsoft.com/office/drawing/2014/main" id="{D955B641-A7F2-4870-9B66-0F6FBF4CC00A}"/>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9" name="Google Shape;1242;p49">
                <a:extLst>
                  <a:ext uri="{FF2B5EF4-FFF2-40B4-BE49-F238E27FC236}">
                    <a16:creationId xmlns:a16="http://schemas.microsoft.com/office/drawing/2014/main" id="{891A410E-CC57-4528-9C3B-A566BFAC92C9}"/>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4" name="Google Shape;1243;p49">
              <a:extLst>
                <a:ext uri="{FF2B5EF4-FFF2-40B4-BE49-F238E27FC236}">
                  <a16:creationId xmlns:a16="http://schemas.microsoft.com/office/drawing/2014/main" id="{79664347-023D-42EF-AA40-652BC9223F1F}"/>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 name="Google Shape;1244;p49">
              <a:extLst>
                <a:ext uri="{FF2B5EF4-FFF2-40B4-BE49-F238E27FC236}">
                  <a16:creationId xmlns:a16="http://schemas.microsoft.com/office/drawing/2014/main" id="{5EB73056-D8B6-4BFE-B126-33696481FBF0}"/>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 name="Google Shape;1245;p49">
              <a:extLst>
                <a:ext uri="{FF2B5EF4-FFF2-40B4-BE49-F238E27FC236}">
                  <a16:creationId xmlns:a16="http://schemas.microsoft.com/office/drawing/2014/main" id="{F6441996-A967-4796-A74B-B9305F89FA10}"/>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 name="Google Shape;1246;p49">
              <a:extLst>
                <a:ext uri="{FF2B5EF4-FFF2-40B4-BE49-F238E27FC236}">
                  <a16:creationId xmlns:a16="http://schemas.microsoft.com/office/drawing/2014/main" id="{40EF3320-7ECF-4529-A8C4-1441FFCB843E}"/>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8" name="Google Shape;1247;p49">
              <a:extLst>
                <a:ext uri="{FF2B5EF4-FFF2-40B4-BE49-F238E27FC236}">
                  <a16:creationId xmlns:a16="http://schemas.microsoft.com/office/drawing/2014/main" id="{3F3583E4-5C17-478D-BE08-47A65EC659CF}"/>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9" name="Google Shape;1248;p49">
              <a:extLst>
                <a:ext uri="{FF2B5EF4-FFF2-40B4-BE49-F238E27FC236}">
                  <a16:creationId xmlns:a16="http://schemas.microsoft.com/office/drawing/2014/main" id="{20A3C2DE-8B2A-4A71-A6BC-507BC157FCF9}"/>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pic>
        <p:nvPicPr>
          <p:cNvPr id="57" name="Image 56">
            <a:extLst>
              <a:ext uri="{FF2B5EF4-FFF2-40B4-BE49-F238E27FC236}">
                <a16:creationId xmlns:a16="http://schemas.microsoft.com/office/drawing/2014/main" id="{3F4BF8FF-8E98-40D4-B22A-F8B2DE47B2A5}"/>
              </a:ext>
            </a:extLst>
          </p:cNvPr>
          <p:cNvPicPr>
            <a:picLocks noChangeAspect="1"/>
          </p:cNvPicPr>
          <p:nvPr/>
        </p:nvPicPr>
        <p:blipFill>
          <a:blip r:embed="rId8"/>
          <a:stretch>
            <a:fillRect/>
          </a:stretch>
        </p:blipFill>
        <p:spPr>
          <a:xfrm>
            <a:off x="6340549" y="1803616"/>
            <a:ext cx="1549360" cy="1549360"/>
          </a:xfrm>
          <a:prstGeom prst="rect">
            <a:avLst/>
          </a:prstGeom>
        </p:spPr>
      </p:pic>
      <p:sp>
        <p:nvSpPr>
          <p:cNvPr id="58" name="ZoneTexte 57">
            <a:extLst>
              <a:ext uri="{FF2B5EF4-FFF2-40B4-BE49-F238E27FC236}">
                <a16:creationId xmlns:a16="http://schemas.microsoft.com/office/drawing/2014/main" id="{B1D59038-CEC4-4E4B-9B02-D9A9C9D73D63}"/>
              </a:ext>
            </a:extLst>
          </p:cNvPr>
          <p:cNvSpPr txBox="1"/>
          <p:nvPr>
            <p:custDataLst>
              <p:tags r:id="rId2"/>
            </p:custDataLst>
          </p:nvPr>
        </p:nvSpPr>
        <p:spPr>
          <a:xfrm>
            <a:off x="6450248" y="3141565"/>
            <a:ext cx="662566" cy="923330"/>
          </a:xfrm>
          <a:prstGeom prst="rect">
            <a:avLst/>
          </a:prstGeom>
          <a:noFill/>
        </p:spPr>
        <p:txBody>
          <a:bodyPr wrap="square" rtlCol="0">
            <a:spAutoFit/>
          </a:bodyPr>
          <a:lstStyle/>
          <a:p>
            <a:r>
              <a:rPr lang="fr-FR" sz="5400" b="1" dirty="0">
                <a:solidFill>
                  <a:srgbClr val="80CB8E"/>
                </a:solidFill>
                <a:latin typeface="Staatliches" pitchFamily="2" charset="0"/>
              </a:rPr>
              <a:t>0</a:t>
            </a:r>
          </a:p>
        </p:txBody>
      </p:sp>
      <p:sp>
        <p:nvSpPr>
          <p:cNvPr id="59" name="ZoneTexte 58">
            <a:extLst>
              <a:ext uri="{FF2B5EF4-FFF2-40B4-BE49-F238E27FC236}">
                <a16:creationId xmlns:a16="http://schemas.microsoft.com/office/drawing/2014/main" id="{8A7F2485-7B10-406B-8399-0E00C168CAFD}"/>
              </a:ext>
            </a:extLst>
          </p:cNvPr>
          <p:cNvSpPr txBox="1"/>
          <p:nvPr>
            <p:custDataLst>
              <p:tags r:id="rId3"/>
            </p:custDataLst>
          </p:nvPr>
        </p:nvSpPr>
        <p:spPr>
          <a:xfrm>
            <a:off x="7216668" y="3141565"/>
            <a:ext cx="569387" cy="923330"/>
          </a:xfrm>
          <a:prstGeom prst="rect">
            <a:avLst/>
          </a:prstGeom>
          <a:noFill/>
        </p:spPr>
        <p:txBody>
          <a:bodyPr wrap="none" rtlCol="0">
            <a:spAutoFit/>
          </a:bodyPr>
          <a:lstStyle/>
          <a:p>
            <a:r>
              <a:rPr lang="fr-FR" sz="5400" b="1" dirty="0">
                <a:solidFill>
                  <a:srgbClr val="DD636E"/>
                </a:solidFill>
                <a:latin typeface="Staatliches" pitchFamily="2" charset="0"/>
              </a:rPr>
              <a:t>1</a:t>
            </a:r>
          </a:p>
        </p:txBody>
      </p:sp>
      <p:sp>
        <p:nvSpPr>
          <p:cNvPr id="60" name="ZoneTexte 59">
            <a:extLst>
              <a:ext uri="{FF2B5EF4-FFF2-40B4-BE49-F238E27FC236}">
                <a16:creationId xmlns:a16="http://schemas.microsoft.com/office/drawing/2014/main" id="{65F3C75D-90F4-4018-9F42-30D29D6E5511}"/>
              </a:ext>
            </a:extLst>
          </p:cNvPr>
          <p:cNvSpPr txBox="1"/>
          <p:nvPr/>
        </p:nvSpPr>
        <p:spPr>
          <a:xfrm>
            <a:off x="2430816" y="2820701"/>
            <a:ext cx="3841116" cy="307777"/>
          </a:xfrm>
          <a:prstGeom prst="rect">
            <a:avLst/>
          </a:prstGeom>
          <a:noFill/>
        </p:spPr>
        <p:txBody>
          <a:bodyPr wrap="none" rtlCol="0">
            <a:spAutoFit/>
          </a:bodyPr>
          <a:lstStyle/>
          <a:p>
            <a:r>
              <a:rPr lang="fr-FR" dirty="0"/>
              <a:t>- - - - - - - - - - - - - - - - - - - - - - - - - - - - - - - - -</a:t>
            </a:r>
          </a:p>
        </p:txBody>
      </p:sp>
      <p:sp>
        <p:nvSpPr>
          <p:cNvPr id="61" name="Google Shape;263;p29">
            <a:extLst>
              <a:ext uri="{FF2B5EF4-FFF2-40B4-BE49-F238E27FC236}">
                <a16:creationId xmlns:a16="http://schemas.microsoft.com/office/drawing/2014/main" id="{668303BC-2BC7-4D34-B93D-94ED589B2A9F}"/>
              </a:ext>
            </a:extLst>
          </p:cNvPr>
          <p:cNvSpPr txBox="1">
            <a:spLocks/>
          </p:cNvSpPr>
          <p:nvPr/>
        </p:nvSpPr>
        <p:spPr>
          <a:xfrm>
            <a:off x="569568" y="3966165"/>
            <a:ext cx="2613667" cy="55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800" dirty="0"/>
              <a:t>Apprentissage supervisé</a:t>
            </a:r>
          </a:p>
        </p:txBody>
      </p:sp>
      <p:sp>
        <p:nvSpPr>
          <p:cNvPr id="62" name="Google Shape;263;p29">
            <a:extLst>
              <a:ext uri="{FF2B5EF4-FFF2-40B4-BE49-F238E27FC236}">
                <a16:creationId xmlns:a16="http://schemas.microsoft.com/office/drawing/2014/main" id="{CD01F0EA-D44D-4DD6-B612-80D15F4F4AE0}"/>
              </a:ext>
            </a:extLst>
          </p:cNvPr>
          <p:cNvSpPr txBox="1">
            <a:spLocks/>
          </p:cNvSpPr>
          <p:nvPr/>
        </p:nvSpPr>
        <p:spPr>
          <a:xfrm>
            <a:off x="5790717" y="3966165"/>
            <a:ext cx="2613667" cy="55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fr-FR" sz="1800" dirty="0"/>
              <a:t>Classification binaire</a:t>
            </a:r>
          </a:p>
        </p:txBody>
      </p:sp>
      <p:grpSp>
        <p:nvGrpSpPr>
          <p:cNvPr id="63" name="Google Shape;873;p48">
            <a:extLst>
              <a:ext uri="{FF2B5EF4-FFF2-40B4-BE49-F238E27FC236}">
                <a16:creationId xmlns:a16="http://schemas.microsoft.com/office/drawing/2014/main" id="{342B061B-719D-4B5D-9265-80879981CE74}"/>
              </a:ext>
            </a:extLst>
          </p:cNvPr>
          <p:cNvGrpSpPr/>
          <p:nvPr/>
        </p:nvGrpSpPr>
        <p:grpSpPr>
          <a:xfrm>
            <a:off x="1264404" y="2604156"/>
            <a:ext cx="435022" cy="323445"/>
            <a:chOff x="5247525" y="3007275"/>
            <a:chExt cx="517575" cy="384825"/>
          </a:xfrm>
        </p:grpSpPr>
        <p:sp>
          <p:nvSpPr>
            <p:cNvPr id="64" name="Google Shape;874;p48">
              <a:extLst>
                <a:ext uri="{FF2B5EF4-FFF2-40B4-BE49-F238E27FC236}">
                  <a16:creationId xmlns:a16="http://schemas.microsoft.com/office/drawing/2014/main" id="{AB1A5B4E-4D57-4E19-98AB-94279A4CA38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65" name="Google Shape;875;p48">
              <a:extLst>
                <a:ext uri="{FF2B5EF4-FFF2-40B4-BE49-F238E27FC236}">
                  <a16:creationId xmlns:a16="http://schemas.microsoft.com/office/drawing/2014/main" id="{A90D22AD-2E0F-4160-A77D-1C768093FAF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spTree>
    <p:extLst>
      <p:ext uri="{BB962C8B-B14F-4D97-AF65-F5344CB8AC3E}">
        <p14:creationId xmlns:p14="http://schemas.microsoft.com/office/powerpoint/2010/main" val="269561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3"/>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3"/>
</p:tagLst>
</file>

<file path=ppt/tags/tag7.xml><?xml version="1.0" encoding="utf-8"?>
<p:tagLst xmlns:a="http://schemas.openxmlformats.org/drawingml/2006/main" xmlns:r="http://schemas.openxmlformats.org/officeDocument/2006/relationships" xmlns:p="http://schemas.openxmlformats.org/presentationml/2006/main">
  <p:tag name="NUM" val="13"/>
</p:tagLst>
</file>

<file path=ppt/tags/tag8.xml><?xml version="1.0" encoding="utf-8"?>
<p:tagLst xmlns:a="http://schemas.openxmlformats.org/drawingml/2006/main" xmlns:r="http://schemas.openxmlformats.org/officeDocument/2006/relationships" xmlns:p="http://schemas.openxmlformats.org/presentationml/2006/main">
  <p:tag name="NUM" val="11"/>
</p:tagLst>
</file>

<file path=ppt/tags/tag9.xml><?xml version="1.0" encoding="utf-8"?>
<p:tagLst xmlns:a="http://schemas.openxmlformats.org/drawingml/2006/main" xmlns:r="http://schemas.openxmlformats.org/officeDocument/2006/relationships" xmlns:p="http://schemas.openxmlformats.org/presentationml/2006/main">
  <p:tag name="NUM" val="12"/>
</p:tagLst>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2119</TotalTime>
  <Words>4160</Words>
  <Application>Microsoft Office PowerPoint</Application>
  <PresentationFormat>Affichage à l'écran (16:9)</PresentationFormat>
  <Paragraphs>429</Paragraphs>
  <Slides>42</Slides>
  <Notes>42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42</vt:i4>
      </vt:variant>
    </vt:vector>
  </HeadingPairs>
  <TitlesOfParts>
    <vt:vector size="51" baseType="lpstr">
      <vt:lpstr>Helvetica Neue</vt:lpstr>
      <vt:lpstr>Roboto Slab</vt:lpstr>
      <vt:lpstr>Montserrat</vt:lpstr>
      <vt:lpstr>Source Sans Pro</vt:lpstr>
      <vt:lpstr>Staatliches</vt:lpstr>
      <vt:lpstr>Arial</vt:lpstr>
      <vt:lpstr>Calibri</vt:lpstr>
      <vt:lpstr>Courier New</vt:lpstr>
      <vt:lpstr>Cordelia template</vt:lpstr>
      <vt:lpstr>PRÊT À DÉPENSER</vt:lpstr>
      <vt:lpstr>Table des matières</vt:lpstr>
      <vt:lpstr>1. INTRODUCTION</vt:lpstr>
      <vt:lpstr>Présentation PowerPoint</vt:lpstr>
      <vt:lpstr>MÉTHODOLOGIE</vt:lpstr>
      <vt:lpstr>2. DONNÉES</vt:lpstr>
      <vt:lpstr>Présentation PowerPoint</vt:lpstr>
      <vt:lpstr>307,511</vt:lpstr>
      <vt:lpstr>Présentation PowerPoint</vt:lpstr>
      <vt:lpstr>Présentation PowerPoint</vt:lpstr>
      <vt:lpstr>Présentation PowerPoint</vt:lpstr>
      <vt:lpstr>3. Analyses</vt:lpstr>
      <vt:lpstr>Distribution du montant des crédits</vt:lpstr>
      <vt:lpstr>Proportion des crédits qui ont été remboursés ou non</vt:lpstr>
      <vt:lpstr>Moyenne de score de crédit remboursé selon le sexe de la personne</vt:lpstr>
      <vt:lpstr>4. Traitement des données</vt:lpstr>
      <vt:lpstr>Process</vt:lpstr>
      <vt:lpstr>Encodage</vt:lpstr>
      <vt:lpstr>Imputation des valeurs manquantes</vt:lpstr>
      <vt:lpstr>Split – Séparation du jeu de données en set d’entraînement et en set de test</vt:lpstr>
      <vt:lpstr>Normalisation</vt:lpstr>
      <vt:lpstr>5. Machine Learning</vt:lpstr>
      <vt:lpstr>Comparaison des modèles de classification</vt:lpstr>
      <vt:lpstr>Matrice de confusion</vt:lpstr>
      <vt:lpstr>Métriques - Precision</vt:lpstr>
      <vt:lpstr>Métriques - Recall</vt:lpstr>
      <vt:lpstr>Métriques – F1 Score</vt:lpstr>
      <vt:lpstr>Métriques – F beta score</vt:lpstr>
      <vt:lpstr>Métriques - Logloss</vt:lpstr>
      <vt:lpstr>Courbe du log loss</vt:lpstr>
      <vt:lpstr>Choix du modèle</vt:lpstr>
      <vt:lpstr>Présentation PowerPoint</vt:lpstr>
      <vt:lpstr>Évaluation – Premier Entraînement</vt:lpstr>
      <vt:lpstr>Ajout de nouvelles features</vt:lpstr>
      <vt:lpstr>Évaluation – Entraînement avec nouvelles features</vt:lpstr>
      <vt:lpstr>Optimisation des hyperparamètres</vt:lpstr>
      <vt:lpstr>Évaluation – Entraînement avec les nouveaux paramètres</vt:lpstr>
      <vt:lpstr>2.776 -&gt; 2.758</vt:lpstr>
      <vt:lpstr>Présentation PowerPoint</vt:lpstr>
      <vt:lpstr>Présentation PowerPoint</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PRÊT À DÉPENSER</dc:title>
  <dc:creator>Moi</dc:creator>
  <cp:lastModifiedBy>Sofiane Derraz</cp:lastModifiedBy>
  <cp:revision>72</cp:revision>
  <dcterms:modified xsi:type="dcterms:W3CDTF">2021-10-04T11:18:21Z</dcterms:modified>
</cp:coreProperties>
</file>